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6" r:id="rId51"/>
    <p:sldId id="307" r:id="rId52"/>
    <p:sldId id="363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5612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2812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0012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7212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0" autoAdjust="0"/>
    <p:restoredTop sz="86380" autoAdjust="0"/>
  </p:normalViewPr>
  <p:slideViewPr>
    <p:cSldViewPr>
      <p:cViewPr varScale="1">
        <p:scale>
          <a:sx n="75" d="100"/>
          <a:sy n="75" d="100"/>
        </p:scale>
        <p:origin x="-84" y="-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70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defTabSz="912812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dirty="0"/>
              <a:t>Under 4 års ålder är 80 - 90 % perforerade (Sthlm)</a:t>
            </a:r>
          </a:p>
          <a:p>
            <a:pPr>
              <a:spcBef>
                <a:spcPts val="0"/>
              </a:spcBef>
            </a:pPr>
            <a:r>
              <a:rPr dirty="0"/>
              <a:t>Ju yngre barn desto svårare har vi och föräldrarna att tolka signaler och symtom.</a:t>
            </a:r>
          </a:p>
          <a:p>
            <a:pPr>
              <a:spcBef>
                <a:spcPts val="0"/>
              </a:spcBef>
            </a:pPr>
            <a:r>
              <a:rPr dirty="0"/>
              <a:t>Ofta nattliga smärtor, ej sovit.</a:t>
            </a:r>
          </a:p>
          <a:p>
            <a:pPr>
              <a:spcBef>
                <a:spcPts val="0"/>
              </a:spcBef>
            </a:pPr>
            <a:r>
              <a:rPr dirty="0"/>
              <a:t>Kräkningar</a:t>
            </a:r>
          </a:p>
          <a:p>
            <a:pPr>
              <a:spcBef>
                <a:spcPts val="0"/>
              </a:spcBef>
            </a:pPr>
            <a:r>
              <a:rPr dirty="0"/>
              <a:t>Smärtvandring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92100" indent="-292100">
              <a:spcBef>
                <a:spcPts val="2300"/>
              </a:spcBef>
              <a:buClr>
                <a:srgbClr val="908971"/>
              </a:buClr>
              <a:buSzPct val="100000"/>
              <a:buChar char="•"/>
              <a:defRPr sz="3000">
                <a:solidFill>
                  <a:srgbClr val="5B5648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Ultraljud sensitivitet 80 - 90 %, specificitet 90 % (Sthlm)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dirty="0"/>
              <a:t>Ofta barn med ÖLI, cervikala lymfadeniter. Differentialdiagnos ffa vid appendicitmisstanke. Ultraljud.</a:t>
            </a:r>
          </a:p>
          <a:p>
            <a:pPr>
              <a:spcBef>
                <a:spcPts val="0"/>
              </a:spcBef>
            </a:pPr>
            <a:r>
              <a:rPr dirty="0"/>
              <a:t>Ofta lite högre feber än vid vanlig operforerad app. Oftare högre crp än vid operforerad app. Mindre luekocytos.</a:t>
            </a:r>
          </a:p>
          <a:p>
            <a:pPr>
              <a:spcBef>
                <a:spcPts val="0"/>
              </a:spcBef>
            </a:pPr>
            <a:r>
              <a:rPr dirty="0"/>
              <a:t>Vätska blir ofta bättre – </a:t>
            </a:r>
          </a:p>
          <a:p>
            <a:pPr>
              <a:spcBef>
                <a:spcPts val="0"/>
              </a:spcBef>
            </a:pPr>
            <a:r>
              <a:rPr dirty="0"/>
              <a:t>Initialt flytande mat – symtomlindring.</a:t>
            </a:r>
          </a:p>
          <a:p>
            <a:pPr>
              <a:spcBef>
                <a:spcPts val="0"/>
              </a:spcBef>
            </a:pPr>
            <a:r>
              <a:rPr dirty="0"/>
              <a:t>Många körtlar i mesenteriet kring ileocekalvalveln.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</a:lvl1pPr>
          </a:lstStyle>
          <a:p>
            <a:r>
              <a:rPr dirty="0"/>
              <a:t>Om förstoppad i 3 år kan krävas 3 års behandling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sv-SE" noProof="0" dirty="0" smtClean="0"/>
              <a:t>När massor med avföring i ändtarmen – trycker mot väggarna – utlöser tömningsreflex. Men svårt få ut stor hård klump. Mer och mer vatten absorberas från klumpen. Lös avföring ovanifrån rinner ut och det är svårt hålla tätt.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sv-SE" noProof="0" dirty="0" smtClean="0"/>
              <a:t>Tömmer mha resulax/Klyx = lavemang. Ändå stor utspänd ändtarm. Musklerna i tarmväggen förslappade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sv-SE" noProof="0" dirty="0" smtClean="0"/>
              <a:t>Nu ny avföring. Men trycker ej mot väggen – ingen tömningsreflex utlöses.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sv-SE" noProof="0" dirty="0" smtClean="0"/>
              <a:t>Mha mjukgörande medicin göra avföringen mjuk under lång tid så att tarmen återfår sin spänst igen</a:t>
            </a:r>
            <a:endParaRPr lang="sv-SE" noProof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sv-SE" noProof="0" dirty="0" smtClean="0"/>
              <a:t>Isotopen ansamlas i ventrikelslemhinna, utsöndras från den och syns också i proximal tunntarm.</a:t>
            </a:r>
          </a:p>
          <a:p>
            <a:pPr>
              <a:spcBef>
                <a:spcPts val="0"/>
              </a:spcBef>
            </a:pPr>
            <a:r>
              <a:rPr lang="sv-SE" noProof="0" dirty="0" smtClean="0"/>
              <a:t> Den utsöndras också via njurarna och syns i urinblåsan. </a:t>
            </a:r>
          </a:p>
          <a:p>
            <a:pPr>
              <a:spcBef>
                <a:spcPts val="0"/>
              </a:spcBef>
            </a:pPr>
            <a:r>
              <a:rPr lang="sv-SE" noProof="0" dirty="0" smtClean="0"/>
              <a:t>Pilen visar ventrikelslemhinna i en Meckels divertikel.</a:t>
            </a:r>
            <a:endParaRPr lang="sv-SE" noProof="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noProof="0" dirty="0" smtClean="0"/>
              <a:t>6 Månader post </a:t>
            </a:r>
            <a:r>
              <a:rPr lang="is-IS" noProof="0" dirty="0" smtClean="0"/>
              <a:t>op</a:t>
            </a:r>
            <a:endParaRPr lang="is-IS" noProof="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5" tIns="45715" rIns="45715" bIns="45715" anchor="ctr"/>
          <a:lstStyle/>
          <a:p>
            <a:r>
              <a:t>Titeltext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5" tIns="45715" rIns="45715" bIns="45715"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  <a:ln w="12700">
            <a:miter lim="400000"/>
          </a:ln>
        </p:spPr>
        <p:txBody>
          <a:bodyPr wrap="none" lIns="45715" tIns="45715" rIns="45715" bIns="45715">
            <a:spAutoFit/>
          </a:bodyPr>
          <a:lstStyle>
            <a:lvl1pPr algn="r" defTabSz="912812"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1312" marR="0" indent="-341312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1957" marR="0" indent="-32475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7083" marR="0" indent="-302683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4820" marR="0" indent="-36322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32377" marR="0" indent="-40357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89577" marR="0" indent="-40357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46777" marR="0" indent="-40357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603977" marR="0" indent="-40357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61177" marR="0" indent="-40357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5612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2812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0012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7212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-pMu1vkvlU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arnkir - 2"/>
          <p:cNvSpPr txBox="1"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Barnaskurðlækningar</a:t>
            </a:r>
            <a:r>
              <a:rPr lang="is-IS" baseline="0" noProof="0" dirty="0" smtClean="0"/>
              <a:t> </a:t>
            </a:r>
            <a:r>
              <a:rPr lang="is-IS" noProof="0" dirty="0" smtClean="0"/>
              <a:t>- 2</a:t>
            </a:r>
            <a:endParaRPr lang="is-IS" noProof="0" dirty="0"/>
          </a:p>
        </p:txBody>
      </p:sp>
      <p:sp>
        <p:nvSpPr>
          <p:cNvPr id="28" name="2004 – 5…"/>
          <p:cNvSpPr txBox="1"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</a:pPr>
            <a:r>
              <a:rPr lang="is-IS" noProof="0" dirty="0" smtClean="0"/>
              <a:t>2018 – 19</a:t>
            </a:r>
          </a:p>
          <a:p>
            <a:pPr marL="0" indent="0" algn="ctr">
              <a:buSzTx/>
              <a:buNone/>
            </a:pPr>
            <a:r>
              <a:rPr lang="is-IS" noProof="0" dirty="0" smtClean="0"/>
              <a:t>Sigurður Björnsson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ónarskoðun &gt; 6mm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696"/>
            </a:pPr>
            <a:r>
              <a:rPr lang="is-IS" noProof="0" dirty="0" smtClean="0"/>
              <a:t>Sónarskoðun &gt; 6mm</a:t>
            </a:r>
            <a:br>
              <a:rPr lang="is-IS" noProof="0" dirty="0" smtClean="0"/>
            </a:br>
            <a:endParaRPr lang="is-IS" noProof="0" dirty="0"/>
          </a:p>
        </p:txBody>
      </p:sp>
      <p:pic>
        <p:nvPicPr>
          <p:cNvPr id="68" name="USG-appendix-1" descr="USG-appendix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176337"/>
            <a:ext cx="9144000" cy="5681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nvagination-xray-colon-a-1-4" descr="Invagination-xray-colon-a-1-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28787" y="0"/>
            <a:ext cx="609282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Kolonröntgen / 2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9937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s-IS" noProof="0" dirty="0" smtClean="0"/>
              <a:t>Kolon röntgen / 2</a:t>
            </a:r>
            <a:endParaRPr lang="is-IS" noProof="0" dirty="0"/>
          </a:p>
        </p:txBody>
      </p:sp>
      <p:pic>
        <p:nvPicPr>
          <p:cNvPr id="333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81225" y="1196975"/>
            <a:ext cx="5078413" cy="5661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33525" y="0"/>
            <a:ext cx="607695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92300" y="0"/>
            <a:ext cx="53594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Aðg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Aðgerð</a:t>
            </a:r>
            <a:endParaRPr lang="is-IS" noProof="0" dirty="0"/>
          </a:p>
        </p:txBody>
      </p:sp>
      <p:sp>
        <p:nvSpPr>
          <p:cNvPr id="340" name="Opin aðgerð (laparotomia) ef ekki gekk að reponera eða við endurtekin recidiv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Opin aðgerð (laparotomia) ef ekki gekk að reponera eða við endurtekin recidiv</a:t>
            </a:r>
          </a:p>
          <a:p>
            <a:pPr>
              <a:buChar char="•"/>
            </a:pPr>
            <a:r>
              <a:rPr lang="is-IS" noProof="0" dirty="0" smtClean="0"/>
              <a:t>(eldri börn aukin hætta á leiðandi punkt)</a:t>
            </a:r>
          </a:p>
          <a:p>
            <a:pPr>
              <a:buChar char="•"/>
            </a:pPr>
            <a:r>
              <a:rPr lang="is-IS" noProof="0" dirty="0" smtClean="0"/>
              <a:t>Reposition + botnlangataka</a:t>
            </a:r>
          </a:p>
          <a:p>
            <a:pPr>
              <a:buChar char="•"/>
            </a:pPr>
            <a:r>
              <a:rPr lang="is-IS" noProof="0" dirty="0" smtClean="0"/>
              <a:t>Fastar í 24 tíma + i.v. vökvi</a:t>
            </a:r>
          </a:p>
          <a:p>
            <a:pPr>
              <a:buChar char="•"/>
            </a:pPr>
            <a:r>
              <a:rPr lang="is-IS" noProof="0" dirty="0" smtClean="0"/>
              <a:t>Sýklalyf 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Aðg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Aðgerð</a:t>
            </a:r>
            <a:endParaRPr lang="is-IS" noProof="0" dirty="0"/>
          </a:p>
        </p:txBody>
      </p:sp>
      <p:pic>
        <p:nvPicPr>
          <p:cNvPr id="343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7087" y="1219200"/>
            <a:ext cx="7489826" cy="5611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04825" y="381000"/>
            <a:ext cx="8132763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08000" y="381000"/>
            <a:ext cx="8126413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USG-appendix-2" descr="USG-appendix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USG-appendix-sten" descr="USG-appendix-sten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USG-appendix-sten-2" descr="USG-appendix-sten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Meðf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Meðferð</a:t>
            </a:r>
            <a:endParaRPr lang="is-IS" noProof="0" dirty="0"/>
          </a:p>
        </p:txBody>
      </p:sp>
      <p:sp>
        <p:nvSpPr>
          <p:cNvPr id="77" name="Botnlangataka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32512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Botnlangataka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Opin aðgerð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Kviðsjár aðgerð</a:t>
            </a:r>
            <a:endParaRPr lang="is-IS" noProof="0" dirty="0"/>
          </a:p>
        </p:txBody>
      </p:sp>
      <p:pic>
        <p:nvPicPr>
          <p:cNvPr id="78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19500" y="1844675"/>
            <a:ext cx="5472113" cy="3816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ylgikvilla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Fylgikvillar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81" name="Post op sýking í aðgerðarsár (7 –10 d.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Sýking í aðgerðarsár eftir aðgerð (7 –10 d.)</a:t>
            </a:r>
          </a:p>
          <a:p>
            <a:pPr>
              <a:buChar char="•"/>
            </a:pPr>
            <a:r>
              <a:rPr lang="is-IS" noProof="0" dirty="0" smtClean="0"/>
              <a:t>Intra-abdominal restabscess</a:t>
            </a:r>
          </a:p>
          <a:p>
            <a:pPr>
              <a:buChar char="•"/>
            </a:pPr>
            <a:r>
              <a:rPr lang="is-IS" noProof="0" dirty="0" smtClean="0"/>
              <a:t>Ileus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Mismunagreininga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Mismunagreiningar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84" name="Hægðatregða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Hægðatregða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Eitlabólga í garnahengi (mesenterial lymphadenit)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Bráð iðrakveisa (gastroenterit)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Þvagfærasýking 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Blóðsýking (sepsis) 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Heilahimnubólga (meningitis)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Lungnabólga (pneumoni)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Gollurshúsbólga (pericardit)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Acute terminal ileit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Garnasmokkun (invagination) 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DSC00004" descr="DSC0000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DSC00005" descr="DSC0000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DSC00006" descr="DSC0000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I Kviðarbráðatilfelli"/>
          <p:cNvSpPr txBox="1">
            <a:spLocks noGrp="1"/>
          </p:cNvSpPr>
          <p:nvPr>
            <p:ph type="title" idx="4294967295"/>
          </p:nvPr>
        </p:nvSpPr>
        <p:spPr>
          <a:xfrm>
            <a:off x="468312" y="188912"/>
            <a:ext cx="8229601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II Kviðarbráðatilfelli</a:t>
            </a:r>
            <a:endParaRPr lang="is-IS" noProof="0" dirty="0"/>
          </a:p>
        </p:txBody>
      </p:sp>
      <p:sp>
        <p:nvSpPr>
          <p:cNvPr id="31" name="Botnlangabólga = Appendicit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Char char="•"/>
            </a:pPr>
            <a:r>
              <a:rPr lang="is-IS" noProof="0" dirty="0" smtClean="0"/>
              <a:t>Botnlangabólga = Appendicit</a:t>
            </a:r>
          </a:p>
          <a:p>
            <a:pPr>
              <a:buChar char="•"/>
            </a:pPr>
            <a:r>
              <a:rPr lang="is-IS" noProof="0" dirty="0" smtClean="0"/>
              <a:t>Eitlabólga í garnahengi = lymfadenitis     </a:t>
            </a:r>
          </a:p>
          <a:p>
            <a:pPr>
              <a:buSzTx/>
              <a:buNone/>
            </a:pPr>
            <a:r>
              <a:rPr lang="is-IS" noProof="0" dirty="0" smtClean="0"/>
              <a:t>                                       mesenterica akuta </a:t>
            </a:r>
          </a:p>
          <a:p>
            <a:pPr>
              <a:buChar char="•"/>
            </a:pPr>
            <a:r>
              <a:rPr lang="is-IS" noProof="0" dirty="0" smtClean="0"/>
              <a:t>Hægðatregða = Obstipation</a:t>
            </a:r>
          </a:p>
          <a:p>
            <a:pPr>
              <a:buChar char="•"/>
            </a:pPr>
            <a:r>
              <a:rPr lang="is-IS" noProof="0" dirty="0" smtClean="0"/>
              <a:t>Meckels-sarpur = Meckels divertikel</a:t>
            </a:r>
          </a:p>
          <a:p>
            <a:pPr>
              <a:buChar char="•"/>
            </a:pPr>
            <a:r>
              <a:rPr lang="is-IS" noProof="0" dirty="0" smtClean="0"/>
              <a:t>Snúningur á eggjastokk = Ovarial torsion</a:t>
            </a:r>
          </a:p>
          <a:p>
            <a:pPr>
              <a:buChar char="•"/>
            </a:pPr>
            <a:r>
              <a:rPr lang="is-IS" noProof="0" dirty="0" smtClean="0"/>
              <a:t>Pylorus stenosa</a:t>
            </a:r>
          </a:p>
          <a:p>
            <a:pPr>
              <a:buChar char="•"/>
            </a:pPr>
            <a:r>
              <a:rPr lang="is-IS" noProof="0" dirty="0" smtClean="0"/>
              <a:t>Invagination = Garnasmokkun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DSC00007" descr="DSC0000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DSC00009" descr="DSC0000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tlangataka með kviðsjá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Botlangataka með kviðsjá</a:t>
            </a:r>
            <a:endParaRPr lang="is-IS" noProof="0" dirty="0"/>
          </a:p>
        </p:txBody>
      </p:sp>
      <p:pic>
        <p:nvPicPr>
          <p:cNvPr id="97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95512" y="1093787"/>
            <a:ext cx="4845051" cy="5648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Botlangataka með kviðsjá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Botlangataka með kviðsjá</a:t>
            </a:r>
            <a:endParaRPr lang="is-IS" noProof="0" dirty="0"/>
          </a:p>
        </p:txBody>
      </p:sp>
      <p:pic>
        <p:nvPicPr>
          <p:cNvPr id="100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0638" y="2109787"/>
            <a:ext cx="4879976" cy="3240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.png" descr="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14887" y="2133600"/>
            <a:ext cx="4325938" cy="3243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Eitlabólga í garnahengi                               = lymfadenitis mesenterica akuta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is-IS" noProof="0" dirty="0" smtClean="0"/>
              <a:t>Eitlabólga í garnahengi                               = lymfadenitis mesenterica akuta </a:t>
            </a:r>
            <a:endParaRPr lang="is-IS" noProof="0" dirty="0"/>
          </a:p>
        </p:txBody>
      </p:sp>
      <p:sp>
        <p:nvSpPr>
          <p:cNvPr id="104" name="Orsök :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/>
            </a:pPr>
            <a:r>
              <a:rPr lang="is-IS" noProof="0" dirty="0" smtClean="0"/>
              <a:t>Orsök :</a:t>
            </a:r>
          </a:p>
          <a:p>
            <a:pPr>
              <a:buChar char="•"/>
            </a:pPr>
            <a:r>
              <a:rPr lang="is-IS" noProof="0" dirty="0" smtClean="0"/>
              <a:t>Vírus sýking (adenovírus)</a:t>
            </a:r>
          </a:p>
          <a:p>
            <a:pPr>
              <a:buChar char="•"/>
            </a:pPr>
            <a:r>
              <a:rPr lang="is-IS" noProof="0" dirty="0" smtClean="0"/>
              <a:t>Bakteríu sýking (coli, streptokokkar, stafylokokkar, Yersinia)</a:t>
            </a:r>
          </a:p>
          <a:p>
            <a:pPr>
              <a:buChar char="•"/>
            </a:pPr>
            <a:r>
              <a:rPr lang="is-IS" noProof="0" dirty="0" smtClean="0"/>
              <a:t>Stækkaðir eitlar í garnahengi (mesenterium), ileo-caecal horninu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Einkenni</a:t>
            </a:r>
            <a:endParaRPr lang="is-IS" noProof="0" dirty="0"/>
          </a:p>
        </p:txBody>
      </p:sp>
      <p:sp>
        <p:nvSpPr>
          <p:cNvPr id="109" name="hiti ( hár 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hiti (hár)</a:t>
            </a:r>
          </a:p>
          <a:p>
            <a:pPr>
              <a:buChar char="•"/>
            </a:pPr>
            <a:r>
              <a:rPr lang="is-IS" noProof="0" dirty="0" smtClean="0"/>
              <a:t>kviðverkir</a:t>
            </a:r>
          </a:p>
          <a:p>
            <a:pPr>
              <a:buChar char="•"/>
            </a:pPr>
            <a:r>
              <a:rPr lang="is-IS" noProof="0" dirty="0" smtClean="0"/>
              <a:t>ógleði</a:t>
            </a:r>
          </a:p>
          <a:p>
            <a:pPr>
              <a:buChar char="•"/>
            </a:pPr>
            <a:r>
              <a:rPr lang="is-IS" noProof="0" dirty="0" smtClean="0"/>
              <a:t>Ekki mjög veikur</a:t>
            </a:r>
          </a:p>
          <a:p>
            <a:pPr>
              <a:buChar char="•"/>
            </a:pPr>
            <a:r>
              <a:rPr lang="is-IS" noProof="0" dirty="0" smtClean="0"/>
              <a:t>Eymsli í hægri fossu</a:t>
            </a:r>
          </a:p>
          <a:p>
            <a:pPr>
              <a:buChar char="•"/>
            </a:pPr>
            <a:r>
              <a:rPr lang="is-IS" noProof="0" dirty="0" smtClean="0"/>
              <a:t>Sónar = bólgnir eitlar í garnahenginu + aukin vökvi í kviðarholi 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Hægðatregða = Obstipati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Hægðatregða = Obstipation </a:t>
            </a:r>
            <a:endParaRPr lang="is-IS" noProof="0" dirty="0"/>
          </a:p>
        </p:txBody>
      </p:sp>
      <p:sp>
        <p:nvSpPr>
          <p:cNvPr id="112" name="Algeng orsök kviðverkja hjá börnum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Algeng orsök kviðverkja hjá börnum</a:t>
            </a:r>
          </a:p>
          <a:p>
            <a:pPr>
              <a:buChar char="•"/>
            </a:pPr>
            <a:endParaRPr lang="is-IS" noProof="0" dirty="0" smtClean="0"/>
          </a:p>
          <a:p>
            <a:pPr>
              <a:buChar char="•"/>
            </a:pPr>
            <a:r>
              <a:rPr lang="is-IS" noProof="0" dirty="0" smtClean="0"/>
              <a:t>Drekkur of lítið</a:t>
            </a:r>
          </a:p>
          <a:p>
            <a:pPr>
              <a:buChar char="•"/>
            </a:pPr>
            <a:r>
              <a:rPr lang="is-IS" noProof="0" dirty="0" smtClean="0"/>
              <a:t>Vill ekki fara á klósett</a:t>
            </a:r>
          </a:p>
          <a:p>
            <a:pPr>
              <a:buChar char="•"/>
            </a:pPr>
            <a:endParaRPr lang="is-IS" noProof="0" dirty="0" smtClean="0"/>
          </a:p>
          <a:p>
            <a:pPr>
              <a:buChar char="•"/>
            </a:pPr>
            <a:r>
              <a:rPr lang="is-IS" noProof="0" dirty="0" smtClean="0"/>
              <a:t>Algengast frá 3 ára og eldri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is-IS" noProof="0" dirty="0" smtClean="0"/>
              <a:t>Einkenni</a:t>
            </a:r>
            <a:endParaRPr lang="is-IS" noProof="0" dirty="0"/>
          </a:p>
        </p:txBody>
      </p:sp>
      <p:sp>
        <p:nvSpPr>
          <p:cNvPr id="115" name="sterkir kviðverkir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sterkir kviðverkir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koma oft eftir máltíð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föl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kviður mjúkur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eymsli vinstra megin við naflann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kolon sigmoideum þreifast sem fyrirferð í vinstri fossu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per rektum harðir hægða klumpar í ampullu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Eðlilegar hægði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Eðlilegar hægðir</a:t>
            </a:r>
            <a:endParaRPr lang="is-IS" noProof="0" dirty="0"/>
          </a:p>
        </p:txBody>
      </p:sp>
      <p:sp>
        <p:nvSpPr>
          <p:cNvPr id="118" name="Tíðni hægðaláta"/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</a:lstStyle>
          <a:p>
            <a:r>
              <a:rPr lang="is-IS" noProof="0" dirty="0" smtClean="0"/>
              <a:t>Tíðni hægðaláta</a:t>
            </a:r>
            <a:endParaRPr lang="is-IS" noProof="0" dirty="0"/>
          </a:p>
        </p:txBody>
      </p:sp>
      <p:graphicFrame>
        <p:nvGraphicFramePr>
          <p:cNvPr id="119" name="Tabell"/>
          <p:cNvGraphicFramePr/>
          <p:nvPr/>
        </p:nvGraphicFramePr>
        <p:xfrm>
          <a:off x="457200" y="2174875"/>
          <a:ext cx="4040187" cy="266731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20887"/>
                <a:gridCol w="2019300"/>
              </a:tblGrid>
              <a:tr h="6397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is-IS" b="1" noProof="0" dirty="0" smtClean="0"/>
                        <a:t>Aldur</a:t>
                      </a:r>
                      <a:endParaRPr lang="is-IS" b="1" noProof="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is-IS" b="1" noProof="0" dirty="0" smtClean="0"/>
                        <a:t>Hægðalosun á dag</a:t>
                      </a:r>
                      <a:endParaRPr lang="is-IS" b="1" noProof="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is-IS" noProof="0" dirty="0" smtClean="0"/>
                        <a:t>0 –3 mán</a:t>
                      </a:r>
                    </a:p>
                    <a:p>
                      <a:pPr algn="l">
                        <a:defRPr sz="1800"/>
                      </a:pPr>
                      <a:r>
                        <a:rPr lang="is-IS" noProof="0" dirty="0" smtClean="0"/>
                        <a:t>     á brjósti</a:t>
                      </a:r>
                    </a:p>
                    <a:p>
                      <a:pPr algn="l">
                        <a:defRPr sz="1800"/>
                      </a:pPr>
                      <a:r>
                        <a:rPr lang="is-IS" noProof="0" dirty="0" smtClean="0"/>
                        <a:t>     fær þurrmjólk</a:t>
                      </a:r>
                      <a:endParaRPr lang="is-IS" noProof="0" dirty="0"/>
                    </a:p>
                  </a:txBody>
                  <a:tcPr marL="45720" marR="45720" horzOverflow="overflow">
                    <a:lnT w="381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is-IS" noProof="0" dirty="0" smtClean="0"/>
                    </a:p>
                    <a:p>
                      <a:pPr algn="l">
                        <a:defRPr sz="1800"/>
                      </a:pPr>
                      <a:r>
                        <a:rPr lang="is-IS" noProof="0" dirty="0" smtClean="0"/>
                        <a:t>2,9</a:t>
                      </a:r>
                    </a:p>
                    <a:p>
                      <a:pPr algn="l">
                        <a:defRPr sz="1800"/>
                      </a:pPr>
                      <a:r>
                        <a:rPr lang="is-IS" noProof="0" dirty="0" smtClean="0"/>
                        <a:t>2,0</a:t>
                      </a:r>
                      <a:endParaRPr lang="is-IS" noProof="0" dirty="0"/>
                    </a:p>
                  </a:txBody>
                  <a:tcPr marL="45720" marR="45720" horzOverflow="overflow">
                    <a:lnT w="38100">
                      <a:solidFill>
                        <a:srgbClr val="FFFFFF"/>
                      </a:solidFill>
                    </a:lnT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is-IS" noProof="0" dirty="0" smtClean="0"/>
                        <a:t>6 –12 mán</a:t>
                      </a:r>
                      <a:endParaRPr lang="is-IS" noProof="0" dirty="0"/>
                    </a:p>
                  </a:txBody>
                  <a:tcPr marL="45720" marR="4572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is-IS" noProof="0" dirty="0" smtClean="0"/>
                        <a:t>1,8</a:t>
                      </a:r>
                      <a:endParaRPr lang="is-IS" noProof="0" dirty="0"/>
                    </a:p>
                  </a:txBody>
                  <a:tcPr marL="45720" marR="45720" horzOverflow="overflow">
                    <a:solidFill>
                      <a:srgbClr val="F3F9FA"/>
                    </a:solidFill>
                  </a:tcPr>
                </a:tc>
              </a:tr>
              <a:tr h="36988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is-IS" noProof="0" dirty="0" smtClean="0"/>
                        <a:t>1 –3 ára</a:t>
                      </a:r>
                      <a:endParaRPr lang="is-IS" noProof="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is-IS" noProof="0" dirty="0" smtClean="0"/>
                        <a:t>1,4</a:t>
                      </a:r>
                      <a:endParaRPr lang="is-IS" noProof="0" dirty="0"/>
                    </a:p>
                  </a:txBody>
                  <a:tcPr marL="45720" marR="45720" horzOverflow="overflow"/>
                </a:tc>
              </a:tr>
              <a:tr h="371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is-IS" noProof="0" dirty="0" smtClean="0"/>
                        <a:t>3 ára +</a:t>
                      </a:r>
                      <a:endParaRPr lang="is-IS" noProof="0" dirty="0"/>
                    </a:p>
                  </a:txBody>
                  <a:tcPr marL="45720" marR="4572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is-IS" noProof="0" dirty="0" smtClean="0"/>
                        <a:t>1,4</a:t>
                      </a:r>
                      <a:endParaRPr lang="is-IS" noProof="0" dirty="0"/>
                    </a:p>
                  </a:txBody>
                  <a:tcPr marL="45720" marR="45720" horzOverflow="overflow"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120" name="Bristol skalan"/>
          <p:cNvSpPr txBox="1"/>
          <p:nvPr/>
        </p:nvSpPr>
        <p:spPr>
          <a:xfrm>
            <a:off x="4645025" y="1535112"/>
            <a:ext cx="4041775" cy="63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5" tIns="45715" rIns="45715" bIns="45715" anchor="b">
            <a:normAutofit/>
          </a:bodyPr>
          <a:lstStyle>
            <a:lvl1pPr>
              <a:spcBef>
                <a:spcPts val="500"/>
              </a:spcBef>
              <a:defRPr b="1"/>
            </a:lvl1pPr>
          </a:lstStyle>
          <a:p>
            <a:r>
              <a:rPr dirty="0"/>
              <a:t>Bristol </a:t>
            </a:r>
            <a:r>
              <a:rPr dirty="0" smtClean="0"/>
              <a:t>scale</a:t>
            </a:r>
            <a:endParaRPr dirty="0"/>
          </a:p>
        </p:txBody>
      </p:sp>
      <p:pic>
        <p:nvPicPr>
          <p:cNvPr id="121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141912" y="2174875"/>
            <a:ext cx="3048001" cy="3951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Meðferð – lítil bör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Meðferð – lítil börn</a:t>
            </a:r>
            <a:endParaRPr lang="is-IS" noProof="0" dirty="0"/>
          </a:p>
        </p:txBody>
      </p:sp>
      <p:sp>
        <p:nvSpPr>
          <p:cNvPr id="124" name="Meðfæddir gallar? Hirschsprungs? Kúamjólkurofnæmi?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Char char="•"/>
              <a:defRPr sz="2000"/>
            </a:pPr>
            <a:r>
              <a:rPr lang="is-IS" noProof="0" dirty="0" smtClean="0"/>
              <a:t>Meðfæddir gallar? Hirschsprungs? Kúamjólkurofnæmi?</a:t>
            </a:r>
          </a:p>
          <a:p>
            <a:pPr>
              <a:buChar char="•"/>
              <a:defRPr sz="2000"/>
            </a:pPr>
            <a:endParaRPr lang="is-IS" noProof="0" dirty="0" smtClean="0"/>
          </a:p>
          <a:p>
            <a:pPr>
              <a:spcBef>
                <a:spcPts val="400"/>
              </a:spcBef>
              <a:buChar char="•"/>
              <a:defRPr sz="2000"/>
            </a:pPr>
            <a:r>
              <a:rPr lang="is-IS" noProof="0" dirty="0" smtClean="0"/>
              <a:t>Vatns innhelling</a:t>
            </a:r>
          </a:p>
          <a:p>
            <a:pPr>
              <a:spcBef>
                <a:spcPts val="400"/>
              </a:spcBef>
              <a:buChar char="•"/>
              <a:defRPr sz="2000"/>
            </a:pPr>
            <a:r>
              <a:rPr lang="is-IS" noProof="0" dirty="0" smtClean="0"/>
              <a:t>Erta endaþarm með hitamæli</a:t>
            </a:r>
          </a:p>
          <a:p>
            <a:pPr>
              <a:spcBef>
                <a:spcPts val="400"/>
              </a:spcBef>
              <a:buChar char="•"/>
              <a:defRPr sz="2000"/>
            </a:pPr>
            <a:r>
              <a:rPr lang="is-IS" noProof="0" dirty="0" smtClean="0"/>
              <a:t>Auka vökvagjöf</a:t>
            </a:r>
          </a:p>
          <a:p>
            <a:pPr>
              <a:spcBef>
                <a:spcPts val="400"/>
              </a:spcBef>
              <a:buChar char="•"/>
              <a:defRPr sz="2000"/>
            </a:pPr>
            <a:r>
              <a:rPr lang="is-IS" noProof="0" dirty="0" smtClean="0"/>
              <a:t>Matarolía í þurrmjólk</a:t>
            </a:r>
          </a:p>
          <a:p>
            <a:pPr>
              <a:spcBef>
                <a:spcPts val="400"/>
              </a:spcBef>
              <a:buChar char="•"/>
              <a:defRPr sz="2000"/>
            </a:pPr>
            <a:r>
              <a:rPr lang="is-IS" noProof="0" dirty="0" smtClean="0"/>
              <a:t>Ávaxtasafi, sveskjusafi, perusafi, apríkósusafi, kíví – hafa laxerandi áhrif</a:t>
            </a:r>
          </a:p>
          <a:p>
            <a:pPr>
              <a:spcBef>
                <a:spcPts val="400"/>
              </a:spcBef>
              <a:buChar char="•"/>
              <a:defRPr sz="2000"/>
            </a:pPr>
            <a:r>
              <a:rPr lang="is-IS" noProof="0" dirty="0" smtClean="0"/>
              <a:t>Maltextrakt ½ tsk x 2</a:t>
            </a:r>
          </a:p>
          <a:p>
            <a:pPr>
              <a:spcBef>
                <a:spcPts val="400"/>
              </a:spcBef>
              <a:buChar char="•"/>
              <a:defRPr sz="2000"/>
            </a:pPr>
            <a:r>
              <a:rPr lang="is-IS" noProof="0" dirty="0" smtClean="0"/>
              <a:t>Laktulosa 2,5 ml x 1 (yngri en 1 ár)</a:t>
            </a:r>
          </a:p>
          <a:p>
            <a:pPr>
              <a:spcBef>
                <a:spcPts val="400"/>
              </a:spcBef>
              <a:buChar char="•"/>
              <a:defRPr sz="2000"/>
            </a:pPr>
            <a:r>
              <a:rPr lang="is-IS" noProof="0" dirty="0" smtClean="0"/>
              <a:t>Movicol junior – eftir 1 árs aldur (1/2 poki)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Kviðarbráðatilfelli á bráðamóttöku"/>
          <p:cNvSpPr txBox="1">
            <a:spLocks noGrp="1"/>
          </p:cNvSpPr>
          <p:nvPr>
            <p:ph type="title" idx="4294967295"/>
          </p:nvPr>
        </p:nvSpPr>
        <p:spPr>
          <a:xfrm>
            <a:off x="468312" y="260349"/>
            <a:ext cx="8229601" cy="1143002"/>
          </a:xfrm>
          <a:prstGeom prst="rect">
            <a:avLst/>
          </a:prstGeom>
        </p:spPr>
        <p:txBody>
          <a:bodyPr>
            <a:normAutofit/>
          </a:bodyPr>
          <a:lstStyle>
            <a:lvl1pPr defTabSz="896111">
              <a:defRPr sz="4312"/>
            </a:lvl1pPr>
          </a:lstStyle>
          <a:p>
            <a:r>
              <a:rPr lang="is-IS" noProof="0" dirty="0" smtClean="0"/>
              <a:t>Kviðarbráðatilfelli á bráðamóttöku </a:t>
            </a:r>
            <a:endParaRPr lang="is-IS" noProof="0" dirty="0"/>
          </a:p>
        </p:txBody>
      </p:sp>
      <p:sp>
        <p:nvSpPr>
          <p:cNvPr id="34" name="Hjá smábörnum"/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</a:lstStyle>
          <a:p>
            <a:r>
              <a:rPr lang="is-IS" noProof="0" dirty="0" smtClean="0"/>
              <a:t>Hjá smábörnum </a:t>
            </a:r>
            <a:endParaRPr lang="is-IS" noProof="0" dirty="0"/>
          </a:p>
        </p:txBody>
      </p:sp>
      <p:sp>
        <p:nvSpPr>
          <p:cNvPr id="35" name="Nærigar vandamál…"/>
          <p:cNvSpPr txBox="1"/>
          <p:nvPr/>
        </p:nvSpPr>
        <p:spPr>
          <a:xfrm>
            <a:off x="457200" y="2174875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5" tIns="45715" rIns="45715" bIns="45715">
            <a:normAutofit/>
          </a:bodyPr>
          <a:lstStyle/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Næringar vandamál 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Eyrnabólga 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  <a:defRPr b="1"/>
            </a:pPr>
            <a:r>
              <a:rPr lang="is-IS" dirty="0" smtClean="0"/>
              <a:t>Invagination 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Gastroenterit 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Þvagfæra sjúkdómar 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  <a:defRPr b="1"/>
            </a:pPr>
            <a:r>
              <a:rPr lang="is-IS" dirty="0" smtClean="0"/>
              <a:t>Pylorus stenosa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neonatal mekaniskur ileus </a:t>
            </a:r>
            <a:endParaRPr lang="is-IS" dirty="0"/>
          </a:p>
        </p:txBody>
      </p:sp>
      <p:sp>
        <p:nvSpPr>
          <p:cNvPr id="36" name="Hjá leikskóla börnum"/>
          <p:cNvSpPr txBox="1"/>
          <p:nvPr/>
        </p:nvSpPr>
        <p:spPr>
          <a:xfrm>
            <a:off x="4645025" y="1535112"/>
            <a:ext cx="4041775" cy="63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5" tIns="45715" rIns="45715" bIns="45715" anchor="b">
            <a:normAutofit/>
          </a:bodyPr>
          <a:lstStyle>
            <a:lvl1pPr>
              <a:spcBef>
                <a:spcPts val="500"/>
              </a:spcBef>
              <a:defRPr b="1"/>
            </a:lvl1pPr>
          </a:lstStyle>
          <a:p>
            <a:r>
              <a:rPr lang="is-IS" dirty="0" smtClean="0"/>
              <a:t>Hjá leikskóla börnum </a:t>
            </a:r>
            <a:endParaRPr lang="is-IS" dirty="0"/>
          </a:p>
        </p:txBody>
      </p:sp>
      <p:sp>
        <p:nvSpPr>
          <p:cNvPr id="37" name="Eitlabólga í garnahengi…"/>
          <p:cNvSpPr txBox="1"/>
          <p:nvPr/>
        </p:nvSpPr>
        <p:spPr>
          <a:xfrm>
            <a:off x="4645025" y="2174875"/>
            <a:ext cx="4041775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5" tIns="45715" rIns="45715" bIns="45715">
            <a:normAutofit/>
          </a:bodyPr>
          <a:lstStyle/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Eitlabólga í garnahengi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  <a:defRPr b="1"/>
            </a:pPr>
            <a:r>
              <a:rPr lang="is-IS" dirty="0" smtClean="0"/>
              <a:t>Hægðatregða</a:t>
            </a:r>
            <a:r>
              <a:rPr lang="is-IS" b="0" dirty="0" smtClean="0"/>
              <a:t> 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  <a:defRPr b="1"/>
            </a:pPr>
            <a:r>
              <a:rPr lang="is-IS" dirty="0" smtClean="0"/>
              <a:t>Botnlangabólga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Lungnabólga 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gastroenterit  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Þvagfæra sjúkdómar </a:t>
            </a:r>
            <a:endParaRPr lang="is-IS"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Meðferð – stærri bör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Meðferð – stærri börn</a:t>
            </a:r>
            <a:endParaRPr lang="is-IS" noProof="0" dirty="0"/>
          </a:p>
        </p:txBody>
      </p:sp>
      <p:sp>
        <p:nvSpPr>
          <p:cNvPr id="127" name="Starfræn hægðatregða vegna einhæfs mataræðis eða óöryggi barnsins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500"/>
              </a:spcBef>
              <a:buChar char="•"/>
              <a:defRPr sz="2400" b="1"/>
            </a:pPr>
            <a:r>
              <a:rPr lang="is-IS" noProof="0" dirty="0" smtClean="0"/>
              <a:t>Starfræn hægðatregða </a:t>
            </a:r>
            <a:r>
              <a:rPr lang="is-IS" b="0" noProof="0" dirty="0" smtClean="0"/>
              <a:t>vegna einhæfs mataræðis eða óöryggi barnsins 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Almenn ráð:   salernisvenjur, mataræði, hreyfing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Laxativa:        Movicol junior/Forlax/Laktulosa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Innhelling:      Resulax (mögulega Klyx)</a:t>
            </a:r>
          </a:p>
          <a:p>
            <a:pPr marL="741362" lvl="1" indent="-284162">
              <a:spcBef>
                <a:spcPts val="0"/>
              </a:spcBef>
              <a:defRPr sz="2400"/>
            </a:pPr>
            <a:r>
              <a:rPr lang="is-IS" noProof="0" dirty="0" smtClean="0"/>
              <a:t>Daglega fyrstu vikuna, annan hvern dag aðra vikuna síðan PN þar til barnið hefur hægðir minnst annan hvern 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Því fyrr sem meðferð er sett inn, því betri eru horfurnar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OBS! Meðferðartími 3-6 mánuðir!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.png" descr="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98724" y="-43589"/>
            <a:ext cx="6321747" cy="6598377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Meðferðartími 3-6 mánuði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r>
              <a:rPr lang="is-IS" noProof="0" dirty="0" smtClean="0"/>
              <a:t>Meðferðartími 3-6 mánuðir</a:t>
            </a:r>
            <a:endParaRPr lang="is-IS" noProof="0" dirty="0"/>
          </a:p>
        </p:txBody>
      </p:sp>
      <p:sp>
        <p:nvSpPr>
          <p:cNvPr id="133" name="Brödtext"/>
          <p:cNvSpPr txBox="1">
            <a:spLocks noGrp="1"/>
          </p:cNvSpPr>
          <p:nvPr>
            <p:ph type="body" idx="4294967295"/>
          </p:nvPr>
        </p:nvSpPr>
        <p:spPr>
          <a:xfrm rot="5400000">
            <a:off x="-1100100" y="3157500"/>
            <a:ext cx="3773016" cy="658416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Meckels divertikel = Meckels-sarpu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is-IS" noProof="0" dirty="0" smtClean="0"/>
              <a:t>Meckels divertikel = Meckels sarpur</a:t>
            </a:r>
            <a:endParaRPr lang="is-IS" noProof="0" dirty="0"/>
          </a:p>
        </p:txBody>
      </p:sp>
      <p:sp>
        <p:nvSpPr>
          <p:cNvPr id="138" name="2 % allra barna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  <a:buChar char="•"/>
              <a:defRPr sz="2000"/>
            </a:pPr>
            <a:r>
              <a:rPr lang="is-IS" sz="2800" noProof="0" dirty="0" smtClean="0"/>
              <a:t>2% allra barna</a:t>
            </a:r>
          </a:p>
          <a:p>
            <a:pPr>
              <a:lnSpc>
                <a:spcPct val="80000"/>
              </a:lnSpc>
              <a:spcBef>
                <a:spcPts val="400"/>
              </a:spcBef>
              <a:buChar char="•"/>
              <a:defRPr sz="2000"/>
            </a:pPr>
            <a:r>
              <a:rPr lang="is-IS" sz="2800" noProof="0" dirty="0" smtClean="0"/>
              <a:t>Embryonic yolk sac (= vitelline duct = ductus omfalomesentericus)</a:t>
            </a:r>
          </a:p>
          <a:p>
            <a:pPr>
              <a:lnSpc>
                <a:spcPct val="80000"/>
              </a:lnSpc>
              <a:spcBef>
                <a:spcPts val="400"/>
              </a:spcBef>
              <a:buChar char="•"/>
              <a:defRPr sz="2000"/>
            </a:pPr>
            <a:r>
              <a:rPr lang="is-IS" sz="2800" noProof="0" dirty="0" smtClean="0"/>
              <a:t>hverfur normalt í viku 5 – 7</a:t>
            </a:r>
          </a:p>
          <a:p>
            <a:pPr>
              <a:lnSpc>
                <a:spcPct val="80000"/>
              </a:lnSpc>
              <a:spcBef>
                <a:spcPts val="400"/>
              </a:spcBef>
              <a:buChar char="•"/>
              <a:defRPr sz="2000"/>
            </a:pPr>
            <a:r>
              <a:rPr lang="is-IS" sz="2800" noProof="0" dirty="0" smtClean="0"/>
              <a:t>hluti eftir = divertikel antimesenterialt á ileum </a:t>
            </a:r>
          </a:p>
          <a:p>
            <a:pPr>
              <a:lnSpc>
                <a:spcPct val="80000"/>
              </a:lnSpc>
              <a:spcBef>
                <a:spcPts val="400"/>
              </a:spcBef>
              <a:buChar char="•"/>
              <a:defRPr sz="2000"/>
            </a:pPr>
            <a:r>
              <a:rPr lang="is-IS" sz="2800" noProof="0" dirty="0" smtClean="0"/>
              <a:t>40 - 50 cm frá ileocoecal lokunni</a:t>
            </a:r>
          </a:p>
          <a:p>
            <a:pPr>
              <a:lnSpc>
                <a:spcPct val="80000"/>
              </a:lnSpc>
              <a:spcBef>
                <a:spcPts val="400"/>
              </a:spcBef>
              <a:buChar char="•"/>
              <a:defRPr sz="2000"/>
            </a:pPr>
            <a:r>
              <a:rPr lang="is-IS" sz="2800" noProof="0" dirty="0" smtClean="0"/>
              <a:t>= </a:t>
            </a:r>
            <a:r>
              <a:rPr lang="is-IS" sz="2800" b="1" noProof="0" dirty="0" smtClean="0"/>
              <a:t>Meckels divertikel</a:t>
            </a:r>
          </a:p>
          <a:p>
            <a:pPr>
              <a:lnSpc>
                <a:spcPct val="80000"/>
              </a:lnSpc>
              <a:buChar char="•"/>
              <a:defRPr sz="2000"/>
            </a:pPr>
            <a:endParaRPr lang="is-IS" sz="2800" noProof="0" dirty="0" smtClean="0"/>
          </a:p>
          <a:p>
            <a:pPr>
              <a:lnSpc>
                <a:spcPct val="80000"/>
              </a:lnSpc>
              <a:spcBef>
                <a:spcPts val="400"/>
              </a:spcBef>
              <a:buChar char="•"/>
              <a:defRPr sz="2000"/>
            </a:pPr>
            <a:r>
              <a:rPr lang="is-IS" sz="2800" noProof="0" dirty="0" smtClean="0"/>
              <a:t>Mismunandi stór</a:t>
            </a:r>
          </a:p>
          <a:p>
            <a:pPr>
              <a:lnSpc>
                <a:spcPct val="80000"/>
              </a:lnSpc>
              <a:spcBef>
                <a:spcPts val="400"/>
              </a:spcBef>
              <a:buChar char="•"/>
              <a:defRPr sz="2000"/>
            </a:pPr>
            <a:r>
              <a:rPr lang="is-IS" sz="2800" noProof="0" dirty="0" smtClean="0"/>
              <a:t>Toppurinn laus (75%)</a:t>
            </a:r>
          </a:p>
          <a:p>
            <a:pPr>
              <a:lnSpc>
                <a:spcPct val="80000"/>
              </a:lnSpc>
              <a:spcBef>
                <a:spcPts val="400"/>
              </a:spcBef>
              <a:buChar char="•"/>
              <a:defRPr sz="2000"/>
            </a:pPr>
            <a:r>
              <a:rPr lang="is-IS" sz="2800" noProof="0" dirty="0" smtClean="0"/>
              <a:t>Toppurinn fastur við fremri kviðvegginn (25%)</a:t>
            </a:r>
          </a:p>
          <a:p>
            <a:pPr>
              <a:lnSpc>
                <a:spcPct val="80000"/>
              </a:lnSpc>
              <a:spcBef>
                <a:spcPts val="400"/>
              </a:spcBef>
              <a:buChar char="•"/>
              <a:defRPr sz="2000"/>
            </a:pPr>
            <a:r>
              <a:rPr lang="is-IS" sz="2800" noProof="0" dirty="0" smtClean="0"/>
              <a:t>Heterotopic maga slímhimna eða pancreas vefur (50%)</a:t>
            </a:r>
            <a:endParaRPr lang="is-IS" sz="2800" noProof="0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Einkenni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41" name="4 -30% með einkenni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har char="•"/>
            </a:pPr>
            <a:r>
              <a:rPr lang="is-IS" noProof="0" dirty="0" smtClean="0"/>
              <a:t>4 -30% með einkenni</a:t>
            </a:r>
          </a:p>
          <a:p>
            <a:pPr>
              <a:lnSpc>
                <a:spcPct val="90000"/>
              </a:lnSpc>
              <a:buSzTx/>
              <a:buNone/>
            </a:pPr>
            <a:r>
              <a:rPr lang="is-IS" noProof="0" dirty="0" smtClean="0"/>
              <a:t>    (75 % með maga slímhimnu)</a:t>
            </a:r>
          </a:p>
          <a:p>
            <a:pPr>
              <a:lnSpc>
                <a:spcPct val="90000"/>
              </a:lnSpc>
              <a:buChar char="•"/>
            </a:pPr>
            <a:r>
              <a:rPr lang="is-IS" noProof="0" dirty="0" smtClean="0"/>
              <a:t>Með einkenni 50 % &lt; 2 ára</a:t>
            </a:r>
          </a:p>
          <a:p>
            <a:pPr>
              <a:lnSpc>
                <a:spcPct val="90000"/>
              </a:lnSpc>
              <a:buChar char="•"/>
            </a:pPr>
            <a:endParaRPr lang="is-IS" noProof="0" dirty="0" smtClean="0"/>
          </a:p>
          <a:p>
            <a:pPr>
              <a:lnSpc>
                <a:spcPct val="90000"/>
              </a:lnSpc>
              <a:buChar char="•"/>
              <a:defRPr b="1"/>
            </a:pPr>
            <a:r>
              <a:rPr lang="is-IS" noProof="0" dirty="0" smtClean="0"/>
              <a:t>Ulcus í Meckels divertikeli  </a:t>
            </a:r>
            <a:r>
              <a:rPr lang="is-IS" b="0" noProof="0" dirty="0" smtClean="0"/>
              <a:t>30 –35%</a:t>
            </a:r>
          </a:p>
          <a:p>
            <a:pPr>
              <a:lnSpc>
                <a:spcPct val="90000"/>
              </a:lnSpc>
              <a:buChar char="•"/>
              <a:defRPr b="1"/>
            </a:pPr>
            <a:r>
              <a:rPr lang="is-IS" noProof="0" dirty="0" smtClean="0"/>
              <a:t>Ileus og </a:t>
            </a:r>
            <a:r>
              <a:rPr lang="is-IS" b="0" noProof="0" dirty="0" smtClean="0"/>
              <a:t>Meckels divertikel    30 –35%</a:t>
            </a:r>
          </a:p>
          <a:p>
            <a:pPr>
              <a:lnSpc>
                <a:spcPct val="90000"/>
              </a:lnSpc>
              <a:buChar char="•"/>
              <a:defRPr b="1"/>
            </a:pPr>
            <a:r>
              <a:rPr lang="is-IS" noProof="0" dirty="0" smtClean="0"/>
              <a:t>Bráða diverticulit / perforation </a:t>
            </a:r>
          </a:p>
          <a:p>
            <a:pPr>
              <a:lnSpc>
                <a:spcPct val="90000"/>
              </a:lnSpc>
              <a:buSzTx/>
              <a:buNone/>
            </a:pPr>
            <a:r>
              <a:rPr lang="is-IS" noProof="0" dirty="0" smtClean="0"/>
              <a:t>        og Meckels divertikel         20 - 25 %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Ulcus í Meckels divertikel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Ulcus í Meckels divertikeli 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44" name="Einkenni :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Einkenni :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&lt; 3 ára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Algengara hjá drengjum en stúlkum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Blæðing per rektum 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Anemia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Kviður mjúkur</a:t>
            </a:r>
            <a:endParaRPr lang="is-IS" noProof="0" dirty="0"/>
          </a:p>
        </p:txBody>
      </p:sp>
      <p:pic>
        <p:nvPicPr>
          <p:cNvPr id="145" name="Meckelsdiverticel-4" descr="Meckelsdiverticel-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03750" y="1484312"/>
            <a:ext cx="4071938" cy="4897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Ulcus í Meckels divertikel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Ulcus í Meckels divertikeli 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48" name="Greining: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 b="1"/>
            </a:pPr>
            <a:r>
              <a:rPr lang="is-IS" noProof="0" dirty="0" smtClean="0"/>
              <a:t>Greining: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Meckels skönnun (90%)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SzTx/>
              <a:buNone/>
              <a:defRPr sz="2256"/>
            </a:pPr>
            <a:r>
              <a:rPr lang="is-IS" noProof="0" dirty="0" smtClean="0"/>
              <a:t>      = 99 m Tc-pertechnetium radioisotop scintigrafi ( 90 %)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Selectiv angiografia</a:t>
            </a:r>
          </a:p>
          <a:p>
            <a:pPr marL="320833" indent="-320833" defTabSz="859536">
              <a:lnSpc>
                <a:spcPct val="90000"/>
              </a:lnSpc>
              <a:buChar char="•"/>
              <a:defRPr sz="2256"/>
            </a:pPr>
            <a:endParaRPr lang="is-IS" noProof="0" dirty="0" smtClean="0"/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 b="1"/>
            </a:pPr>
            <a:r>
              <a:rPr lang="is-IS" noProof="0" dirty="0" smtClean="0"/>
              <a:t>Mismunagreining: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A-V malformationer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Blæðingasjúkdómar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Polypar</a:t>
            </a:r>
          </a:p>
          <a:p>
            <a:pPr marL="320833" indent="-320833" defTabSz="859536">
              <a:lnSpc>
                <a:spcPct val="90000"/>
              </a:lnSpc>
              <a:buSzTx/>
              <a:buNone/>
              <a:defRPr sz="2256" b="1"/>
            </a:pPr>
            <a:endParaRPr lang="is-IS" noProof="0" dirty="0" smtClean="0"/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 b="1"/>
            </a:pPr>
            <a:r>
              <a:rPr lang="is-IS" noProof="0" dirty="0" smtClean="0"/>
              <a:t>Meðferð</a:t>
            </a:r>
            <a:r>
              <a:rPr lang="is-IS" b="0" noProof="0" dirty="0" smtClean="0"/>
              <a:t> :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Aðgerð með resektion á divertikeli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99 m Tc-pertechnetium radioisotop scintigraf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s-IS" noProof="0" dirty="0" smtClean="0"/>
              <a:t>99 m Tc-pertechnetium radioisotop scintigrafi</a:t>
            </a:r>
            <a:endParaRPr lang="is-IS" noProof="0" dirty="0"/>
          </a:p>
        </p:txBody>
      </p:sp>
      <p:pic>
        <p:nvPicPr>
          <p:cNvPr id="151" name="image.png" descr="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87675" y="1296987"/>
            <a:ext cx="3240088" cy="5248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Ileus og Meckels divertikel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Ileus og </a:t>
            </a:r>
            <a:r>
              <a:rPr lang="is-IS" b="0" noProof="0" dirty="0" smtClean="0"/>
              <a:t>Meckels divertikel </a:t>
            </a:r>
            <a:endParaRPr lang="is-IS" b="0" noProof="0" dirty="0"/>
          </a:p>
        </p:txBody>
      </p:sp>
      <p:sp>
        <p:nvSpPr>
          <p:cNvPr id="156" name="Einkenni: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Einkenni</a:t>
            </a:r>
            <a:r>
              <a:rPr lang="is-IS" b="0" noProof="0" dirty="0" smtClean="0"/>
              <a:t>:</a:t>
            </a:r>
          </a:p>
          <a:p>
            <a:pPr>
              <a:spcBef>
                <a:spcPts val="600"/>
              </a:spcBef>
              <a:buChar char="•"/>
              <a:defRPr sz="2800"/>
            </a:pPr>
            <a:endParaRPr lang="is-IS" noProof="0" dirty="0" smtClean="0"/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Invagination,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rPr lang="is-IS" noProof="0" dirty="0" smtClean="0"/>
              <a:t>   leiðandi punktur við ileo-ileal invagination</a:t>
            </a:r>
          </a:p>
          <a:p>
            <a:pPr>
              <a:spcBef>
                <a:spcPts val="600"/>
              </a:spcBef>
              <a:buChar char="•"/>
              <a:defRPr sz="2800"/>
            </a:pPr>
            <a:endParaRPr lang="is-IS" noProof="0" dirty="0" smtClean="0"/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Volvulus,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rPr lang="is-IS" noProof="0" dirty="0" smtClean="0"/>
              <a:t>   ef divertikel er fast í fremri kviðvegginn</a:t>
            </a:r>
            <a:endParaRPr lang="is-IS" noProof="0" dirty="0"/>
          </a:p>
        </p:txBody>
      </p:sp>
      <p:pic>
        <p:nvPicPr>
          <p:cNvPr id="157" name="Meckelsdiverticel-5" descr="Meckelsdiverticel-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00562" y="1849437"/>
            <a:ext cx="4643438" cy="431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leus og Meckels divertikel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Ileus og </a:t>
            </a:r>
            <a:r>
              <a:rPr lang="is-IS" b="0" noProof="0" dirty="0" smtClean="0"/>
              <a:t>Meckels divertikel </a:t>
            </a:r>
            <a:endParaRPr lang="is-IS" b="0" noProof="0" dirty="0"/>
          </a:p>
        </p:txBody>
      </p:sp>
      <p:sp>
        <p:nvSpPr>
          <p:cNvPr id="160" name="Greining: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Greining: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Við laparotomiu</a:t>
            </a:r>
            <a:endParaRPr lang="is-IS" noProof="0" dirty="0"/>
          </a:p>
        </p:txBody>
      </p:sp>
      <p:pic>
        <p:nvPicPr>
          <p:cNvPr id="161" name="Meckelsdiverticel-6" descr="Meckelsdiverticel-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51275" y="1628775"/>
            <a:ext cx="4859338" cy="4418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ráða diverticulit / perforation  og Meckels divertikel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41247">
              <a:defRPr sz="3680" b="1"/>
            </a:pPr>
            <a:r>
              <a:rPr lang="is-IS" noProof="0" dirty="0" smtClean="0"/>
              <a:t>Bráða diverticulit / perforation </a:t>
            </a:r>
            <a:br>
              <a:rPr lang="is-IS" noProof="0" dirty="0" smtClean="0"/>
            </a:br>
            <a:r>
              <a:rPr lang="is-IS" noProof="0" dirty="0" smtClean="0"/>
              <a:t>og Meckels divertikel </a:t>
            </a:r>
            <a:endParaRPr lang="is-IS" noProof="0" dirty="0"/>
          </a:p>
        </p:txBody>
      </p:sp>
      <p:sp>
        <p:nvSpPr>
          <p:cNvPr id="164" name="Lángt divertikel, með mjóa rót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Langt divertikel, með mjóa rót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Bólga distalt, nekrósa og perforation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endParaRPr lang="is-IS" noProof="0" dirty="0" smtClean="0"/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Greining :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Kemur í ljós þegar barnið fer í aðgerð vegna gruns um botnlanga bólgu </a:t>
            </a:r>
            <a:endParaRPr lang="is-IS" noProof="0" dirty="0"/>
          </a:p>
        </p:txBody>
      </p:sp>
      <p:pic>
        <p:nvPicPr>
          <p:cNvPr id="165" name="Meckelsdiverticel-3" descr="Meckelsdiverticel-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48200" y="1812925"/>
            <a:ext cx="4287838" cy="4352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Kviðarbráðatilfelli á bráðamóttöku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896111">
              <a:defRPr sz="4312"/>
            </a:lvl1pPr>
          </a:lstStyle>
          <a:p>
            <a:r>
              <a:rPr lang="is-IS" noProof="0" dirty="0" smtClean="0"/>
              <a:t>Kviðarbráðatilfelli á bráðamóttöku </a:t>
            </a:r>
            <a:endParaRPr lang="is-IS" noProof="0" dirty="0"/>
          </a:p>
        </p:txBody>
      </p:sp>
      <p:sp>
        <p:nvSpPr>
          <p:cNvPr id="40" name="Hjá skólakrökkum"/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</a:lstStyle>
          <a:p>
            <a:r>
              <a:rPr lang="is-IS" noProof="0" dirty="0" smtClean="0"/>
              <a:t>Hjá skólakrökkum </a:t>
            </a:r>
            <a:endParaRPr lang="is-IS" noProof="0" dirty="0"/>
          </a:p>
        </p:txBody>
      </p:sp>
      <p:sp>
        <p:nvSpPr>
          <p:cNvPr id="41" name="Botnlangabólga…"/>
          <p:cNvSpPr txBox="1"/>
          <p:nvPr/>
        </p:nvSpPr>
        <p:spPr>
          <a:xfrm>
            <a:off x="457200" y="2174875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5" tIns="45715" rIns="45715" bIns="45715">
            <a:normAutofit/>
          </a:bodyPr>
          <a:lstStyle/>
          <a:p>
            <a:pPr marL="341312" indent="-341312">
              <a:spcBef>
                <a:spcPts val="500"/>
              </a:spcBef>
              <a:buSzPct val="100000"/>
              <a:buChar char="•"/>
              <a:defRPr b="1"/>
            </a:pPr>
            <a:r>
              <a:rPr lang="is-IS" dirty="0" smtClean="0"/>
              <a:t>Botnlangabólga 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Eitlabólga í garnahengi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  <a:defRPr b="1"/>
            </a:pPr>
            <a:r>
              <a:rPr lang="is-IS" dirty="0" smtClean="0"/>
              <a:t>Hægðatregða 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Sálrænar orsakir</a:t>
            </a:r>
            <a:endParaRPr lang="is-IS" dirty="0"/>
          </a:p>
        </p:txBody>
      </p:sp>
      <p:sp>
        <p:nvSpPr>
          <p:cNvPr id="42" name="+"/>
          <p:cNvSpPr txBox="1"/>
          <p:nvPr/>
        </p:nvSpPr>
        <p:spPr>
          <a:xfrm>
            <a:off x="4645025" y="1535112"/>
            <a:ext cx="4041775" cy="63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5" tIns="45715" rIns="45715" bIns="45715" anchor="b">
            <a:normAutofit/>
          </a:bodyPr>
          <a:lstStyle>
            <a:lvl1pPr>
              <a:spcBef>
                <a:spcPts val="500"/>
              </a:spcBef>
              <a:defRPr b="1"/>
            </a:lvl1pPr>
          </a:lstStyle>
          <a:p>
            <a:r>
              <a:rPr dirty="0"/>
              <a:t>+</a:t>
            </a:r>
          </a:p>
        </p:txBody>
      </p:sp>
      <p:sp>
        <p:nvSpPr>
          <p:cNvPr id="43" name="Meckels divertikel…"/>
          <p:cNvSpPr txBox="1"/>
          <p:nvPr/>
        </p:nvSpPr>
        <p:spPr>
          <a:xfrm>
            <a:off x="4645025" y="2174875"/>
            <a:ext cx="4041775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5" tIns="45715" rIns="45715" bIns="45715">
            <a:normAutofit/>
          </a:bodyPr>
          <a:lstStyle/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Meckels divertikel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Ovarial torsion</a:t>
            </a:r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endParaRPr lang="is-IS" dirty="0" smtClean="0"/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endParaRPr lang="is-IS" dirty="0" smtClean="0"/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endParaRPr lang="is-IS" dirty="0" smtClean="0"/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Óþekkt orsök 40% á Ísl.</a:t>
            </a:r>
            <a:endParaRPr lang="is-IS" dirty="0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Meckeld-diverticel-op-1" descr="Meckeld-diverticel-op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Meckeld-diverticel-op-2" descr="Meckeld-diverticel-op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Meckeld-diverticel-op-3" descr="Meckeld-diverticel-op-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Meckeld-diverticel-op-4" descr="Meckeld-diverticel-op-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SC00009" descr="DSC0000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DSC00011" descr="DSC0001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308100" y="-361950"/>
            <a:ext cx="11760200" cy="7583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400050" y="-374650"/>
            <a:ext cx="9944100" cy="7608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núningur á eggjastokk = Ovarial torsi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68095">
              <a:defRPr sz="3696"/>
            </a:lvl1pPr>
          </a:lstStyle>
          <a:p>
            <a:r>
              <a:rPr lang="is-IS" noProof="0" dirty="0" smtClean="0"/>
              <a:t>Snúningur á eggjastokk = Ovarial torsion</a:t>
            </a:r>
            <a:endParaRPr lang="is-IS" noProof="0" dirty="0"/>
          </a:p>
        </p:txBody>
      </p:sp>
      <p:sp>
        <p:nvSpPr>
          <p:cNvPr id="184" name="Algengast að snúist upp á eggjastokk vegna stórrar ovarial cystu eða dermoid cystu…"/>
          <p:cNvSpPr txBox="1">
            <a:spLocks noGrp="1"/>
          </p:cNvSpPr>
          <p:nvPr>
            <p:ph type="body" idx="4294967295"/>
          </p:nvPr>
        </p:nvSpPr>
        <p:spPr>
          <a:xfrm>
            <a:off x="323528" y="1943100"/>
            <a:ext cx="8424936" cy="40227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Algengast að snúist upp á eggjastokk vegna stórrar ovarial cystu eða dermoid cystu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Allur aldur, algengast eftir menarche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Kviðverkir í neðanverðum kvið, oft einnig uppköst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Mjög slæmir verkir við verkjaköst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Hitalaus, blóðprufur eðlilegar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Sónar, CT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Aðgerð = exploration + detorkvering</a:t>
            </a:r>
            <a:endParaRPr lang="is-IS" noProof="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build="p" bldLvl="5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Ovarial tosi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Ovarial torsion</a:t>
            </a:r>
            <a:endParaRPr lang="is-IS" noProof="0" dirty="0"/>
          </a:p>
        </p:txBody>
      </p:sp>
      <p:pic>
        <p:nvPicPr>
          <p:cNvPr id="187" name="DSC00013" descr="DSC0001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00112" y="1125537"/>
            <a:ext cx="7056438" cy="5292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tnlangabólga = Appendici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Botnlanga bólga = Appendicit</a:t>
            </a:r>
            <a:endParaRPr lang="is-IS" noProof="0" dirty="0"/>
          </a:p>
        </p:txBody>
      </p:sp>
      <p:sp>
        <p:nvSpPr>
          <p:cNvPr id="46" name="10 -15% fá botlangabólgu einhverntíma á ævinni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10 -15% fá botnlanga bólgu einhvern tíma á ævinni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1 –8% barna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Mjög sjaldgæft fyrir 1 árs aldur</a:t>
            </a:r>
          </a:p>
          <a:p>
            <a:pPr>
              <a:spcBef>
                <a:spcPts val="500"/>
              </a:spcBef>
              <a:buChar char="•"/>
              <a:defRPr sz="2400" b="1"/>
            </a:pPr>
            <a:r>
              <a:rPr lang="is-IS" noProof="0" dirty="0" smtClean="0"/>
              <a:t>Sjaldgæftt fyrir 4 ára aldur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&lt; 4 ára sprungin botnlangi hjá 80 – 90 % við aðgerð</a:t>
            </a:r>
          </a:p>
          <a:p>
            <a:pPr>
              <a:spcBef>
                <a:spcPts val="500"/>
              </a:spcBef>
              <a:buChar char="•"/>
              <a:defRPr sz="2400" b="1"/>
            </a:pPr>
            <a:r>
              <a:rPr lang="is-IS" noProof="0" dirty="0" smtClean="0"/>
              <a:t>Samanborið við fullorðna er hjá börnum: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sjúkdómurinn hraðari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sprunginn botnlangi algengari (25%, 17% á Ísl.) 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langdregin botnlangabólga er til með vægum, viðvarandi einkennum og lágum hita (krónisk botnlangabólga)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DSC00016" descr="DSC0001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DSC00017" descr="DSC0001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\\lsh.is\gogn\notendur\sigurdub\Desktop\Myndir og fyrirl.HB\Barnkir fotobank\Ovarialtorsion\IMG_1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DSC00015" descr="DSC0001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Kviðarbráðatilfelli á bráðamóttöku hjá smábörnum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41247">
              <a:defRPr sz="3680"/>
            </a:lvl1pPr>
          </a:lstStyle>
          <a:p>
            <a:r>
              <a:rPr lang="is-IS" noProof="0" dirty="0" smtClean="0"/>
              <a:t>Kviðarbráðatilfelli á bráðamóttöku hjá smábörnum</a:t>
            </a:r>
            <a:endParaRPr lang="is-IS" noProof="0" dirty="0"/>
          </a:p>
        </p:txBody>
      </p:sp>
      <p:sp>
        <p:nvSpPr>
          <p:cNvPr id="196" name="Pylorus stenosa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Pylorus stenosa</a:t>
            </a:r>
          </a:p>
          <a:p>
            <a:pPr>
              <a:buChar char="•"/>
            </a:pPr>
            <a:r>
              <a:rPr lang="is-IS" noProof="0" dirty="0" smtClean="0"/>
              <a:t>Invagination = Garna-smokkun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ylorus stenosa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696"/>
            </a:pPr>
            <a:r>
              <a:rPr lang="is-IS" noProof="0" dirty="0" smtClean="0"/>
              <a:t>Pylorus stenosa</a:t>
            </a:r>
            <a:br>
              <a:rPr lang="is-IS" noProof="0" dirty="0" smtClean="0"/>
            </a:br>
            <a:endParaRPr lang="is-IS" noProof="0" dirty="0"/>
          </a:p>
        </p:txBody>
      </p:sp>
      <p:sp>
        <p:nvSpPr>
          <p:cNvPr id="199" name="0.1 –0.4% smábarna (0.3%)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5612" lvl="1" indent="1587">
              <a:spcBef>
                <a:spcPts val="0"/>
              </a:spcBef>
              <a:buSzTx/>
              <a:buNone/>
              <a:defRPr sz="2400"/>
            </a:pPr>
            <a:r>
              <a:rPr lang="is-IS" noProof="0" dirty="0" smtClean="0"/>
              <a:t>0.1 –0.4% smábarna (0.3%)</a:t>
            </a:r>
          </a:p>
          <a:p>
            <a:pPr marL="531812" indent="-531812"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7% fjölskyldusaga</a:t>
            </a:r>
          </a:p>
          <a:p>
            <a:pPr marL="531812" indent="-531812"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4-6 x algengara hjá drengjum</a:t>
            </a:r>
            <a:endParaRPr lang="is-IS" noProof="0" dirty="0"/>
          </a:p>
        </p:txBody>
      </p:sp>
      <p:pic>
        <p:nvPicPr>
          <p:cNvPr id="200" name="Pylorusstenos-1" descr="Pylorusstenos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79612" y="3489325"/>
            <a:ext cx="4968876" cy="2957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Aldu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Aldur</a:t>
            </a:r>
            <a:endParaRPr lang="is-IS" noProof="0" dirty="0"/>
          </a:p>
        </p:txBody>
      </p:sp>
      <p:sp>
        <p:nvSpPr>
          <p:cNvPr id="203" name="Einkennin koma venjulega við 3 –6  vikna aldur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4365625"/>
            <a:ext cx="8229600" cy="17605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Einkennin koma venjulega við 3 –6  vikna aldur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Sjaldgæft &lt; 1 viku eða &gt; 11 vikur </a:t>
            </a:r>
            <a:endParaRPr lang="is-IS" noProof="0" dirty="0"/>
          </a:p>
        </p:txBody>
      </p:sp>
      <p:pic>
        <p:nvPicPr>
          <p:cNvPr id="204" name="Aldur-linurit-1" descr="Aldur-linurit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68537" y="1062037"/>
            <a:ext cx="4679951" cy="3314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Einkenni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07" name="Stór explosiv uppköst stuttu eftir máltíð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Stór explosiv uppköst stuttu eftir máltíð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Uppköstin ekki galllituð, en stundum kaffikorgs lituð vegna gastrit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Viðvarandi svengd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Versnar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Vanþrif, þornar upp og léttist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Barnið slappt og lystarlaust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Truflun á electrolytum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Hátt pH + Bicarbonat, lágt Cl + Na                         = hypocloremisk metabolisk alkalosa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rein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Greining </a:t>
            </a:r>
            <a:endParaRPr lang="is-IS" noProof="0" dirty="0"/>
          </a:p>
        </p:txBody>
      </p:sp>
      <p:sp>
        <p:nvSpPr>
          <p:cNvPr id="210" name="Saga og hypocloremisk metabolisk alkalosa er einkennandi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Saga og hypocloremisk metabolisk alkalosa er einkennandi</a:t>
            </a:r>
          </a:p>
          <a:p>
            <a:pPr>
              <a:buChar char="•"/>
            </a:pPr>
            <a:r>
              <a:rPr lang="is-IS" noProof="0" dirty="0" smtClean="0"/>
              <a:t>Pylorus olíva þreifast (1 –2 cm stór hægra megin í hypokondríum) </a:t>
            </a:r>
          </a:p>
          <a:p>
            <a:pPr>
              <a:buChar char="•"/>
            </a:pPr>
            <a:r>
              <a:rPr lang="is-IS" noProof="0" dirty="0" smtClean="0"/>
              <a:t>Sjáanleg maga peristatik eftir máltíð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rein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Greining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13" name="Kontrast röntgen sýnir þrengsli í pylorus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Kontrast röntgen sýnir þrengsli í pylorus</a:t>
            </a:r>
          </a:p>
          <a:p>
            <a:pPr>
              <a:buChar char="•"/>
            </a:pPr>
            <a:r>
              <a:rPr lang="is-IS" noProof="0" dirty="0" smtClean="0"/>
              <a:t>Sónar = þykknun á pylorus vöðvanum</a:t>
            </a:r>
          </a:p>
          <a:p>
            <a:pPr>
              <a:buChar char="•"/>
            </a:pPr>
            <a:r>
              <a:rPr lang="is-IS" noProof="0" dirty="0" smtClean="0"/>
              <a:t>Eðlileg lengd = 10 –12 mm</a:t>
            </a:r>
          </a:p>
          <a:p>
            <a:pPr>
              <a:buChar char="•"/>
            </a:pPr>
            <a:r>
              <a:rPr lang="is-IS" noProof="0" dirty="0" smtClean="0"/>
              <a:t>Þykkt = &lt; 3 mm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USG af pylorus vöðvanum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USG af pylorus vöðvanum</a:t>
            </a:r>
            <a:endParaRPr lang="is-IS" noProof="0" dirty="0"/>
          </a:p>
        </p:txBody>
      </p:sp>
      <p:pic>
        <p:nvPicPr>
          <p:cNvPr id="216" name="USG-pylorus-1" descr="USG-pylorus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0825" y="1125537"/>
            <a:ext cx="8521700" cy="5597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Einkenni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51" name="Verkir í öllum kviðnum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Verkir í öllum kviðnum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Verkir í hægri fossu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Lystarleysi, oft ógleði og uppköst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Stundum verkir við þvaglát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Rúmlega, verkir versna við hreyfingu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Gengur varlega og beygir sig fram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hiti 37.5-38 gráður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Hvít kringum munn 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Eymsli í hægri fossu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USG-pylorus-2" descr="USG-pylorus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USG-pylorus-3" descr="USG-pylorus-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ylorus stenosa - kviðaryfirli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is-IS" noProof="0" dirty="0" smtClean="0"/>
              <a:t>Pylorus stenosa - kviðaryfirlit</a:t>
            </a:r>
            <a:endParaRPr lang="is-IS" noProof="0" dirty="0"/>
          </a:p>
        </p:txBody>
      </p:sp>
      <p:pic>
        <p:nvPicPr>
          <p:cNvPr id="223" name="image.tif" descr="image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163637"/>
            <a:ext cx="4787900" cy="5694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.tif" descr="image.ti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30750" y="2492375"/>
            <a:ext cx="4395788" cy="2449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Meðf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Meðferð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27" name="Magasonda nr. 8 opin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Magasonda nr. 8 opin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Loft og retentionir dregnar á klst. fresti (vökvatap bætt upp með NaCl)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Vökva jafnvægis truflanir leiðréttar á 12 –24 klst.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i.v. vökvi 150 ml/kg/dag, 1/3 NaCl og 2/3 Glu 10% með electrolytum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Astrup x 2 / dag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Cl náð 90 – 95 meq/L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 (ef hypocloremiska metaboliska alkalosan er ekki leiðrétt fyrir aðgerð, er hætta á fylgikvillum í svæfingu = hjartastopp)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Aðg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Aðgerð</a:t>
            </a:r>
            <a:endParaRPr lang="is-IS" noProof="0" dirty="0"/>
          </a:p>
        </p:txBody>
      </p:sp>
      <p:sp>
        <p:nvSpPr>
          <p:cNvPr id="230" name="Ramstedt pyloromyotomia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Ramstedt pyloromyotomia</a:t>
            </a:r>
          </a:p>
          <a:p>
            <a:pPr>
              <a:buSzTx/>
              <a:buNone/>
            </a:pPr>
            <a:r>
              <a:rPr lang="is-IS" noProof="0" dirty="0" smtClean="0"/>
              <a:t>   =  pylorus vöðvinn er klofin upp á lengdina,   </a:t>
            </a:r>
          </a:p>
          <a:p>
            <a:pPr>
              <a:buSzTx/>
              <a:buNone/>
            </a:pPr>
            <a:r>
              <a:rPr lang="is-IS" noProof="0" dirty="0" smtClean="0"/>
              <a:t>       slímhimnan er ekki opnuð </a:t>
            </a:r>
          </a:p>
          <a:p>
            <a:pPr>
              <a:buChar char="•"/>
            </a:pPr>
            <a:r>
              <a:rPr lang="is-IS" noProof="0" dirty="0" smtClean="0"/>
              <a:t> Barnið getur byrjað að borða lítið 6 -8 klst. eftir aðgerð</a:t>
            </a:r>
          </a:p>
          <a:p>
            <a:pPr>
              <a:buChar char="•"/>
            </a:pPr>
            <a:r>
              <a:rPr lang="is-IS" noProof="0" dirty="0" smtClean="0"/>
              <a:t> Heim eftir 24 tíma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DSC00010" descr="DSC00010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DSC00011" descr="DSC0001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DSC00012" descr="DSC0001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DSC00013" descr="DSC0001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ylorusstenos Op með ”U til u” aðf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696"/>
            </a:pPr>
            <a:r>
              <a:rPr lang="is-IS" noProof="0" dirty="0" smtClean="0"/>
              <a:t>Pylorusstenos</a:t>
            </a:r>
            <a:br>
              <a:rPr lang="is-IS" noProof="0" dirty="0" smtClean="0"/>
            </a:br>
            <a:r>
              <a:rPr lang="is-IS" noProof="0" dirty="0" smtClean="0"/>
              <a:t>Op með ”U til u” aðferð</a:t>
            </a:r>
            <a:endParaRPr lang="is-IS" noProof="0" dirty="0"/>
          </a:p>
        </p:txBody>
      </p:sp>
      <p:pic>
        <p:nvPicPr>
          <p:cNvPr id="241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68562" y="1804987"/>
            <a:ext cx="4206876" cy="4116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rein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Greining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54" name="Staðbundin eymsli og vöðvavörn…"/>
          <p:cNvSpPr txBox="1">
            <a:spLocks noGrp="1"/>
          </p:cNvSpPr>
          <p:nvPr>
            <p:ph type="body" idx="4294967295"/>
          </p:nvPr>
        </p:nvSpPr>
        <p:spPr>
          <a:xfrm>
            <a:off x="323850" y="1600200"/>
            <a:ext cx="8640763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Staðbundin eymsli og vöðvavörn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Rektal skoðun! 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Hb, CRP, þvagprufa 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Sónarskoðun,           næmi 88%, sértækni 94% 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CT án skuggaefnis p.o.   næmi 93%, sértækni 96% 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CT með skuggaefni p.o. næmi 97%, sértækni 99% 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Ef greining er óljós, innlögn til eftirlits og ný skoðun eftir 1 -4 klst.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33437" y="0"/>
            <a:ext cx="747712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9125" y="0"/>
            <a:ext cx="790575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55650" y="-41275"/>
            <a:ext cx="7586663" cy="6899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5000" y="0"/>
            <a:ext cx="787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7087" y="-28575"/>
            <a:ext cx="7458076" cy="6886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42987" y="-52388"/>
            <a:ext cx="7004051" cy="6910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08050" y="0"/>
            <a:ext cx="732631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.png" descr="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7950" y="-14288"/>
            <a:ext cx="8912225" cy="68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Mismunagreininga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Mismunagreiningar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62" name="Fæðuvandamál :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/>
            </a:pPr>
            <a:r>
              <a:rPr lang="is-IS" noProof="0" dirty="0" smtClean="0"/>
              <a:t>Fæðuvandamál</a:t>
            </a:r>
            <a:r>
              <a:rPr lang="is-IS" b="0" noProof="0" dirty="0" smtClean="0"/>
              <a:t> :</a:t>
            </a:r>
          </a:p>
          <a:p>
            <a:pPr>
              <a:buChar char="•"/>
            </a:pPr>
            <a:r>
              <a:rPr lang="is-IS" noProof="0" dirty="0" smtClean="0"/>
              <a:t>Of hratt</a:t>
            </a:r>
          </a:p>
          <a:p>
            <a:pPr>
              <a:buChar char="•"/>
            </a:pPr>
            <a:r>
              <a:rPr lang="is-IS" noProof="0" dirty="0" smtClean="0"/>
              <a:t>Of mikið</a:t>
            </a:r>
          </a:p>
          <a:p>
            <a:pPr>
              <a:buChar char="•"/>
            </a:pPr>
            <a:r>
              <a:rPr lang="is-IS" noProof="0" dirty="0" smtClean="0"/>
              <a:t>Of oft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Mismunagreininga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Mismunagreiningar </a:t>
            </a:r>
            <a:endParaRPr lang="is-IS" noProof="0" dirty="0"/>
          </a:p>
        </p:txBody>
      </p:sp>
      <p:sp>
        <p:nvSpPr>
          <p:cNvPr id="265" name="Mekaniska ásæður :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/>
            </a:pPr>
            <a:r>
              <a:rPr lang="is-IS" noProof="0" dirty="0" smtClean="0"/>
              <a:t>Mekanískar ásæður</a:t>
            </a:r>
            <a:r>
              <a:rPr lang="is-IS" b="0" noProof="0" dirty="0" smtClean="0"/>
              <a:t> :</a:t>
            </a:r>
          </a:p>
          <a:p>
            <a:pPr>
              <a:buSzTx/>
              <a:buNone/>
            </a:pPr>
            <a:endParaRPr lang="is-IS" noProof="0" dirty="0" smtClean="0"/>
          </a:p>
          <a:p>
            <a:pPr>
              <a:buChar char="•"/>
            </a:pPr>
            <a:r>
              <a:rPr lang="is-IS" noProof="0" dirty="0" smtClean="0"/>
              <a:t>Gastro–esofageal reflux (Vélindabakflæði)</a:t>
            </a:r>
          </a:p>
          <a:p>
            <a:pPr>
              <a:buChar char="•"/>
            </a:pPr>
            <a:r>
              <a:rPr lang="is-IS" noProof="0" dirty="0" smtClean="0"/>
              <a:t>Innklemmt nárakviðslit (galllituð uppköst )</a:t>
            </a:r>
          </a:p>
          <a:p>
            <a:pPr>
              <a:buChar char="•"/>
            </a:pPr>
            <a:r>
              <a:rPr lang="is-IS" noProof="0" dirty="0" smtClean="0"/>
              <a:t>Malrotation (galllituð uppköst)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Appendicitis Inflammatory Response (AIR score)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49808">
              <a:defRPr sz="2952"/>
            </a:pPr>
            <a:r>
              <a:rPr lang="is-IS" noProof="0" dirty="0" smtClean="0"/>
              <a:t>Appendicitis Inflammatory Response (AIR score)</a:t>
            </a:r>
            <a:br>
              <a:rPr lang="is-IS" noProof="0" dirty="0" smtClean="0"/>
            </a:br>
            <a:r>
              <a:rPr lang="is-IS" noProof="0" dirty="0" smtClean="0"/>
              <a:t> </a:t>
            </a:r>
            <a:endParaRPr lang="is-IS" noProof="0" dirty="0"/>
          </a:p>
        </p:txBody>
      </p:sp>
      <p:sp>
        <p:nvSpPr>
          <p:cNvPr id="57" name="Nýtt AIR score tekið á 3 – 4 klst fresti"/>
          <p:cNvSpPr txBox="1">
            <a:spLocks noGrp="1"/>
          </p:cNvSpPr>
          <p:nvPr>
            <p:ph type="body" sz="quarter" idx="4294967295"/>
          </p:nvPr>
        </p:nvSpPr>
        <p:spPr>
          <a:xfrm>
            <a:off x="179387" y="6237287"/>
            <a:ext cx="5616576" cy="504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1800" b="1"/>
            </a:lvl1pPr>
          </a:lstStyle>
          <a:p>
            <a:r>
              <a:rPr lang="is-IS" noProof="0" dirty="0" smtClean="0"/>
              <a:t>Nýtt AIR score tekið á 3 – 4 klst. fresti</a:t>
            </a:r>
            <a:endParaRPr lang="is-IS" noProof="0" dirty="0"/>
          </a:p>
        </p:txBody>
      </p:sp>
      <p:sp>
        <p:nvSpPr>
          <p:cNvPr id="58" name="Variabel   Poäng   Score…"/>
          <p:cNvSpPr txBox="1"/>
          <p:nvPr/>
        </p:nvSpPr>
        <p:spPr>
          <a:xfrm>
            <a:off x="179387" y="1549400"/>
            <a:ext cx="4897438" cy="4515082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1148" tIns="41148" rIns="41148" bIns="41148">
            <a:spAutoFit/>
          </a:bodyPr>
          <a:lstStyle/>
          <a:p>
            <a:pPr>
              <a:defRPr sz="1200"/>
            </a:pPr>
            <a:endParaRPr lang="is-IS" dirty="0" smtClean="0"/>
          </a:p>
          <a:p>
            <a:pPr>
              <a:defRPr sz="1200" b="1" u="sng"/>
            </a:pPr>
            <a:r>
              <a:rPr lang="is-IS" dirty="0" smtClean="0"/>
              <a:t>Variabel </a:t>
            </a:r>
            <a:r>
              <a:rPr lang="is-IS" b="0" dirty="0" smtClean="0"/>
              <a:t>		</a:t>
            </a:r>
            <a:r>
              <a:rPr lang="is-IS" dirty="0" smtClean="0"/>
              <a:t>Stig </a:t>
            </a:r>
            <a:r>
              <a:rPr lang="is-IS" b="0" dirty="0" smtClean="0"/>
              <a:t>		</a:t>
            </a:r>
            <a:r>
              <a:rPr lang="is-IS" dirty="0" smtClean="0"/>
              <a:t>Stig	 </a:t>
            </a:r>
            <a:r>
              <a:rPr lang="is-IS" b="0" u="none" dirty="0" smtClean="0"/>
              <a:t>	</a:t>
            </a:r>
          </a:p>
          <a:p>
            <a:pPr>
              <a:defRPr sz="1200"/>
            </a:pPr>
            <a:r>
              <a:rPr lang="is-IS" dirty="0" smtClean="0"/>
              <a:t>Verkir í hægri fossu	      +1 </a:t>
            </a:r>
          </a:p>
          <a:p>
            <a:pPr>
              <a:defRPr sz="1200"/>
            </a:pPr>
            <a:r>
              <a:rPr lang="is-IS" dirty="0" smtClean="0"/>
              <a:t>	</a:t>
            </a:r>
          </a:p>
          <a:p>
            <a:pPr>
              <a:defRPr sz="1200"/>
            </a:pPr>
            <a:r>
              <a:rPr lang="is-IS" dirty="0" smtClean="0"/>
              <a:t>Uppköst                                   +1 </a:t>
            </a:r>
          </a:p>
          <a:p>
            <a:pPr>
              <a:defRPr sz="1200"/>
            </a:pPr>
            <a:r>
              <a:rPr lang="is-IS" dirty="0" smtClean="0"/>
              <a:t>	</a:t>
            </a:r>
          </a:p>
          <a:p>
            <a:pPr>
              <a:defRPr sz="1200"/>
            </a:pPr>
            <a:r>
              <a:rPr lang="is-IS" dirty="0" smtClean="0"/>
              <a:t>Sleppieymsli eða</a:t>
            </a:r>
          </a:p>
          <a:p>
            <a:pPr>
              <a:defRPr sz="1200"/>
            </a:pPr>
            <a:r>
              <a:rPr lang="is-IS" dirty="0" smtClean="0"/>
              <a:t>vöðvavörn</a:t>
            </a:r>
          </a:p>
          <a:p>
            <a:pPr>
              <a:defRPr sz="1200"/>
            </a:pPr>
            <a:r>
              <a:rPr lang="is-IS" dirty="0" smtClean="0"/>
              <a:t>(það sterkasta)   Létt                +1 </a:t>
            </a:r>
          </a:p>
          <a:p>
            <a:pPr>
              <a:defRPr sz="1200"/>
            </a:pPr>
            <a:r>
              <a:rPr lang="is-IS" dirty="0" smtClean="0"/>
              <a:t>	     Miðlungs        +2 </a:t>
            </a:r>
          </a:p>
          <a:p>
            <a:pPr>
              <a:defRPr sz="1200"/>
            </a:pPr>
            <a:r>
              <a:rPr lang="is-IS" dirty="0" smtClean="0"/>
              <a:t>	     Mikil               +3 	</a:t>
            </a:r>
          </a:p>
          <a:p>
            <a:pPr>
              <a:defRPr sz="1200"/>
            </a:pPr>
            <a:endParaRPr lang="is-IS" dirty="0" smtClean="0"/>
          </a:p>
          <a:p>
            <a:pPr>
              <a:defRPr sz="1200"/>
            </a:pPr>
            <a:r>
              <a:rPr lang="is-IS" dirty="0" smtClean="0"/>
              <a:t>Hvít (x10^9) 	  10-14.9            +1 </a:t>
            </a:r>
          </a:p>
          <a:p>
            <a:pPr>
              <a:defRPr sz="1200"/>
            </a:pPr>
            <a:r>
              <a:rPr lang="is-IS" dirty="0" smtClean="0"/>
              <a:t>	≥15.0                 +2 	</a:t>
            </a:r>
          </a:p>
          <a:p>
            <a:pPr>
              <a:defRPr sz="1200"/>
            </a:pPr>
            <a:endParaRPr lang="is-IS" dirty="0" smtClean="0"/>
          </a:p>
          <a:p>
            <a:pPr>
              <a:defRPr sz="1200"/>
            </a:pPr>
            <a:r>
              <a:rPr lang="is-IS" dirty="0" smtClean="0"/>
              <a:t>Neutrofilar	70-84%              +1 </a:t>
            </a:r>
          </a:p>
          <a:p>
            <a:pPr>
              <a:defRPr sz="1200"/>
            </a:pPr>
            <a:r>
              <a:rPr lang="is-IS" dirty="0" smtClean="0"/>
              <a:t>	≥85%                 +2 	</a:t>
            </a:r>
          </a:p>
          <a:p>
            <a:pPr>
              <a:defRPr sz="1200"/>
            </a:pPr>
            <a:endParaRPr lang="is-IS" dirty="0" smtClean="0"/>
          </a:p>
          <a:p>
            <a:pPr>
              <a:defRPr sz="1200"/>
            </a:pPr>
            <a:r>
              <a:rPr lang="is-IS" dirty="0" smtClean="0"/>
              <a:t>CRP (g/l)	 10-49 g/l            +1 </a:t>
            </a:r>
          </a:p>
          <a:p>
            <a:pPr>
              <a:defRPr sz="1200"/>
            </a:pPr>
            <a:r>
              <a:rPr lang="is-IS" dirty="0" smtClean="0"/>
              <a:t>	≥50 g/l                +2 	</a:t>
            </a:r>
          </a:p>
          <a:p>
            <a:pPr>
              <a:defRPr sz="1200"/>
            </a:pPr>
            <a:endParaRPr lang="is-IS" dirty="0" smtClean="0"/>
          </a:p>
          <a:p>
            <a:pPr>
              <a:defRPr sz="1200" u="sng"/>
            </a:pPr>
            <a:r>
              <a:rPr lang="is-IS" dirty="0" smtClean="0"/>
              <a:t>Hiti  C                ≥38 C             +1 			</a:t>
            </a:r>
          </a:p>
          <a:p>
            <a:pPr>
              <a:defRPr sz="1200"/>
            </a:pPr>
            <a:r>
              <a:rPr lang="is-IS" dirty="0" smtClean="0"/>
              <a:t>		                                   Summa </a:t>
            </a:r>
            <a:r>
              <a:rPr dirty="0"/>
              <a:t>	</a:t>
            </a:r>
          </a:p>
        </p:txBody>
      </p:sp>
      <p:sp>
        <p:nvSpPr>
          <p:cNvPr id="59" name="Score 0-4 – Litlar líkur á botnlangabólgu. Hægt að velta fyrir sér observation  heima  og endurkomu næsta dag í endurmat.…"/>
          <p:cNvSpPr txBox="1"/>
          <p:nvPr/>
        </p:nvSpPr>
        <p:spPr>
          <a:xfrm>
            <a:off x="5219700" y="1549400"/>
            <a:ext cx="3384550" cy="4869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1148" tIns="41148" rIns="41148" bIns="41148">
            <a:spAutoFit/>
          </a:bodyPr>
          <a:lstStyle/>
          <a:p>
            <a:pPr>
              <a:defRPr sz="1100"/>
            </a:pPr>
            <a:endParaRPr dirty="0"/>
          </a:p>
          <a:p>
            <a:pPr>
              <a:defRPr sz="1300"/>
            </a:pPr>
            <a:r>
              <a:rPr dirty="0"/>
              <a:t> </a:t>
            </a:r>
            <a:r>
              <a:rPr lang="is-IS" sz="2000" b="1" dirty="0" smtClean="0"/>
              <a:t>Stig 0-4 </a:t>
            </a:r>
            <a:r>
              <a:rPr lang="is-IS" sz="2000" dirty="0" smtClean="0"/>
              <a:t>– Litlar líkur á botnlangabólgu. Hægt að velta fyrir sér eftirlit  heima  og endurkomu næsta dag í endurmat.</a:t>
            </a:r>
          </a:p>
          <a:p>
            <a:pPr>
              <a:defRPr sz="2000"/>
            </a:pPr>
            <a:endParaRPr lang="is-IS" dirty="0" smtClean="0"/>
          </a:p>
          <a:p>
            <a:pPr>
              <a:defRPr sz="2000" b="1"/>
            </a:pPr>
            <a:r>
              <a:rPr lang="is-IS" dirty="0" smtClean="0"/>
              <a:t>Stig 5-8 </a:t>
            </a:r>
            <a:r>
              <a:rPr lang="is-IS" b="0" dirty="0" smtClean="0"/>
              <a:t>– óljós greining. Áframhaldandi eftirlit og áframhaldandi rannsóknir mögulega með ómun.</a:t>
            </a:r>
          </a:p>
          <a:p>
            <a:pPr>
              <a:defRPr sz="2000"/>
            </a:pPr>
            <a:endParaRPr lang="is-IS" dirty="0" smtClean="0"/>
          </a:p>
          <a:p>
            <a:pPr>
              <a:defRPr sz="2000" b="1"/>
            </a:pPr>
            <a:r>
              <a:rPr lang="is-IS" dirty="0" smtClean="0"/>
              <a:t>Stig 9-12 </a:t>
            </a:r>
            <a:r>
              <a:rPr lang="is-IS" b="0" dirty="0" smtClean="0"/>
              <a:t>– Miklar líkur á botnlangabólgu. Hægt að velta fyrir sér aðgerð án frekari rannsókna. </a:t>
            </a:r>
            <a:endParaRPr lang="is-IS" b="0" dirty="0"/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Mismunagreininga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Mismunagreiningar </a:t>
            </a:r>
            <a:endParaRPr lang="is-IS" noProof="0" dirty="0"/>
          </a:p>
        </p:txBody>
      </p:sp>
      <p:sp>
        <p:nvSpPr>
          <p:cNvPr id="268" name="Septiskar orsakir :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Septiskar orsakir</a:t>
            </a:r>
            <a:r>
              <a:rPr lang="is-IS" b="0" noProof="0" dirty="0" smtClean="0"/>
              <a:t> :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UVI                        (=Þvagfærasýking)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Meningit                (=Heilahimnubólga) 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Gastroenterit         (=Bráð maga og þarmabólga) 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Sepsis                   (=Blóðsýking)</a:t>
            </a:r>
          </a:p>
          <a:p>
            <a:pPr>
              <a:lnSpc>
                <a:spcPct val="80000"/>
              </a:lnSpc>
              <a:buChar char="•"/>
              <a:defRPr sz="2800" b="1"/>
            </a:pPr>
            <a:endParaRPr lang="is-IS" noProof="0" dirty="0" smtClean="0"/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Sjaldgæfar orsakir</a:t>
            </a:r>
            <a:r>
              <a:rPr lang="is-IS" b="0" noProof="0" dirty="0" smtClean="0"/>
              <a:t> :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Congenital adrenal hyperplasi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Hirschsprungs sjukdómur</a:t>
            </a:r>
          </a:p>
          <a:p>
            <a:pPr>
              <a:lnSpc>
                <a:spcPct val="8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Invagination            (</a:t>
            </a:r>
            <a:r>
              <a:rPr lang="is-IS" dirty="0" smtClean="0"/>
              <a:t>=G</a:t>
            </a:r>
            <a:r>
              <a:rPr lang="is-IS" noProof="0" dirty="0" smtClean="0"/>
              <a:t>arnasmokkun)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Intussusception =Invagination = Garnasmokku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68095">
              <a:defRPr sz="3696"/>
            </a:lvl1pPr>
          </a:lstStyle>
          <a:p>
            <a:r>
              <a:rPr lang="is-IS" noProof="0" dirty="0" smtClean="0"/>
              <a:t>Intussusception =Invagination = Garnasmokkun </a:t>
            </a:r>
            <a:endParaRPr lang="is-IS" noProof="0" dirty="0"/>
          </a:p>
        </p:txBody>
      </p:sp>
      <p:sp>
        <p:nvSpPr>
          <p:cNvPr id="271" name="Algengasta kviðar- bráðatilfellið hjá  börnum  &lt; 2 ára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Algengasta kviðar- bráðatilfellið hjá  börnum  &lt; 2 ára 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1–4/1000 börn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Drengir : stúlkur = 3 : 2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Algengast um 5 mán.</a:t>
            </a:r>
          </a:p>
          <a:p>
            <a:pPr>
              <a:spcBef>
                <a:spcPts val="500"/>
              </a:spcBef>
              <a:buSzTx/>
              <a:buNone/>
              <a:defRPr sz="2400"/>
            </a:pPr>
            <a:r>
              <a:rPr lang="is-IS" noProof="0" dirty="0" smtClean="0"/>
              <a:t>    (6 – 9 mán.)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algengt 2 mán. –2 ára      (1 mán. – 3 ára)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 sjaldgæft &gt; 4 ára</a:t>
            </a:r>
            <a:endParaRPr lang="is-IS" noProof="0" dirty="0"/>
          </a:p>
        </p:txBody>
      </p:sp>
      <p:pic>
        <p:nvPicPr>
          <p:cNvPr id="272" name="Invagination-ålder-1" descr="Invagination-ålder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56100" y="1773237"/>
            <a:ext cx="4787900" cy="3814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Orsök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Orsök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75" name="Görnin fellur inn í sjálfa sig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3322638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27659" indent="-327659" defTabSz="877823">
              <a:spcBef>
                <a:spcPts val="600"/>
              </a:spcBef>
              <a:buChar char="•"/>
              <a:defRPr sz="2688"/>
            </a:pPr>
            <a:r>
              <a:rPr lang="is-IS" noProof="0" dirty="0" smtClean="0"/>
              <a:t>Görnin fellur inn í sjálfa sig </a:t>
            </a:r>
          </a:p>
          <a:p>
            <a:pPr marL="327659" indent="-327659" defTabSz="877823">
              <a:spcBef>
                <a:spcPts val="600"/>
              </a:spcBef>
              <a:buChar char="•"/>
              <a:defRPr sz="2688"/>
            </a:pPr>
            <a:r>
              <a:rPr lang="is-IS" noProof="0" dirty="0" smtClean="0"/>
              <a:t>óljóst (=95 %)</a:t>
            </a:r>
          </a:p>
          <a:p>
            <a:pPr marL="327659" indent="-327659" defTabSz="877823">
              <a:spcBef>
                <a:spcPts val="600"/>
              </a:spcBef>
              <a:buSzTx/>
              <a:buNone/>
              <a:defRPr sz="2688"/>
            </a:pPr>
            <a:r>
              <a:rPr lang="is-IS" noProof="0" dirty="0" smtClean="0"/>
              <a:t> (víral gastroenterit, árstíða bundið, rotaveiru bóluefni)</a:t>
            </a:r>
          </a:p>
          <a:p>
            <a:pPr marL="327659" indent="-327659" defTabSz="877823">
              <a:spcBef>
                <a:spcPts val="600"/>
              </a:spcBef>
              <a:buChar char="•"/>
              <a:defRPr sz="2688"/>
            </a:pPr>
            <a:r>
              <a:rPr lang="is-IS" noProof="0" dirty="0" smtClean="0"/>
              <a:t>Hypertrophia í Peyers patches </a:t>
            </a:r>
          </a:p>
          <a:p>
            <a:pPr marL="327659" indent="-327659" defTabSz="877823">
              <a:spcBef>
                <a:spcPts val="600"/>
              </a:spcBef>
              <a:buChar char="•"/>
              <a:defRPr sz="2688"/>
            </a:pPr>
            <a:r>
              <a:rPr lang="is-IS" noProof="0" dirty="0" smtClean="0"/>
              <a:t>Leiðandi punktur</a:t>
            </a:r>
          </a:p>
          <a:p>
            <a:pPr marL="327659" indent="-327659" defTabSz="877823">
              <a:spcBef>
                <a:spcPts val="600"/>
              </a:spcBef>
              <a:buSzTx/>
              <a:buNone/>
              <a:defRPr sz="2688"/>
            </a:pPr>
            <a:r>
              <a:rPr lang="is-IS" noProof="0" dirty="0" smtClean="0"/>
              <a:t>    (=5 %) eldri börn</a:t>
            </a:r>
            <a:endParaRPr lang="is-IS" noProof="0" dirty="0"/>
          </a:p>
        </p:txBody>
      </p:sp>
      <p:pic>
        <p:nvPicPr>
          <p:cNvPr id="276" name="Invagination-3" descr="Invagination-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35375" y="1557337"/>
            <a:ext cx="5508625" cy="3321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Orsök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Orsök</a:t>
            </a:r>
            <a:endParaRPr lang="is-IS" noProof="0" dirty="0"/>
          </a:p>
        </p:txBody>
      </p:sp>
      <p:sp>
        <p:nvSpPr>
          <p:cNvPr id="279" name="Ástæða venustasa er vegna þess að mesenterial æðar klemmast og venur lokast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3754438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4007" indent="-314007" defTabSz="841247">
              <a:spcBef>
                <a:spcPts val="600"/>
              </a:spcBef>
              <a:buChar char="•"/>
              <a:defRPr sz="2576"/>
            </a:pPr>
            <a:r>
              <a:rPr lang="is-IS" noProof="0" dirty="0" smtClean="0"/>
              <a:t>Ástæða venustasa er að æðar garnahengis klemmast og venur lokast</a:t>
            </a:r>
          </a:p>
          <a:p>
            <a:pPr marL="314007" indent="-314007" defTabSz="841247">
              <a:spcBef>
                <a:spcPts val="600"/>
              </a:spcBef>
              <a:buChar char="•"/>
              <a:defRPr sz="2576"/>
            </a:pPr>
            <a:r>
              <a:rPr lang="is-IS" noProof="0" dirty="0" smtClean="0"/>
              <a:t>Bjúgur myndast</a:t>
            </a:r>
          </a:p>
          <a:p>
            <a:pPr marL="314007" indent="-314007" defTabSz="841247">
              <a:spcBef>
                <a:spcPts val="600"/>
              </a:spcBef>
              <a:buChar char="•"/>
              <a:defRPr sz="2576"/>
            </a:pPr>
            <a:r>
              <a:rPr lang="is-IS" noProof="0" dirty="0" smtClean="0"/>
              <a:t>Þrýstingur eykst</a:t>
            </a:r>
          </a:p>
          <a:p>
            <a:pPr marL="314007" indent="-314007" defTabSz="841247">
              <a:spcBef>
                <a:spcPts val="600"/>
              </a:spcBef>
              <a:buChar char="•"/>
              <a:defRPr sz="2576"/>
            </a:pPr>
            <a:r>
              <a:rPr lang="is-IS" noProof="0" dirty="0" smtClean="0"/>
              <a:t>Truflun á blóðflæði getur orðið svo mikil að drep verði í görninni </a:t>
            </a:r>
            <a:endParaRPr lang="is-IS" noProof="0" dirty="0"/>
          </a:p>
        </p:txBody>
      </p:sp>
      <p:pic>
        <p:nvPicPr>
          <p:cNvPr id="280" name="Invagination-2" descr="Invagination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211637" y="1773237"/>
            <a:ext cx="4932363" cy="2854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Einkenni </a:t>
            </a:r>
            <a:endParaRPr lang="is-IS" noProof="0" dirty="0"/>
          </a:p>
        </p:txBody>
      </p:sp>
      <p:sp>
        <p:nvSpPr>
          <p:cNvPr id="283" name="https://www.youtube.com/watch?v=7-pMu1vkvlU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>
              <a:spcBef>
                <a:spcPts val="2300"/>
              </a:spcBef>
              <a:buClr>
                <a:srgbClr val="908971"/>
              </a:buClr>
              <a:buFont typeface="Baskerville"/>
              <a:buChar char="•"/>
              <a:defRPr sz="30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Baskerville"/>
                <a:ea typeface="Baskerville"/>
                <a:cs typeface="Baskerville"/>
                <a:sym typeface="Baskerville"/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is-IS" u="sng" noProof="0" dirty="0" smtClean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/>
              </a:rPr>
              <a:t>https://www.youtube.com/watch?v=7-pMu1vkvlU</a:t>
            </a:r>
            <a:endParaRPr lang="is-IS" u="sng" noProof="0" dirty="0">
              <a:solidFill>
                <a:srgbClr val="009999"/>
              </a:solidFill>
              <a:uFill>
                <a:solidFill>
                  <a:srgbClr val="009999"/>
                </a:solidFill>
              </a:uFill>
              <a:hlinkClick r:id="rId2"/>
            </a:endParaRPr>
          </a:p>
        </p:txBody>
      </p: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Kviðverkir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/>
            </a:pPr>
            <a:r>
              <a:rPr lang="is-IS" noProof="0" dirty="0" smtClean="0"/>
              <a:t>Kviðverkir</a:t>
            </a:r>
            <a:r>
              <a:rPr lang="is-IS" b="0" noProof="0" dirty="0" smtClean="0"/>
              <a:t> </a:t>
            </a:r>
          </a:p>
          <a:p>
            <a:pPr>
              <a:buChar char="•"/>
              <a:defRPr b="1"/>
            </a:pPr>
            <a:r>
              <a:rPr lang="is-IS" noProof="0" dirty="0" smtClean="0"/>
              <a:t>Uppköst</a:t>
            </a:r>
            <a:r>
              <a:rPr lang="is-IS" b="0" noProof="0" dirty="0" smtClean="0"/>
              <a:t> </a:t>
            </a:r>
          </a:p>
          <a:p>
            <a:pPr>
              <a:buChar char="•"/>
              <a:defRPr b="1"/>
            </a:pPr>
            <a:r>
              <a:rPr lang="is-IS" noProof="0" dirty="0" smtClean="0"/>
              <a:t>Blóð í hægðum</a:t>
            </a:r>
          </a:p>
          <a:p>
            <a:pPr>
              <a:buChar char="•"/>
              <a:defRPr b="1"/>
            </a:pPr>
            <a:r>
              <a:rPr lang="is-IS" noProof="0" dirty="0" smtClean="0"/>
              <a:t>Pylsulaga fyrirferð í kvið</a:t>
            </a:r>
            <a:r>
              <a:rPr lang="is-IS" b="0" noProof="0" dirty="0" smtClean="0"/>
              <a:t> </a:t>
            </a:r>
          </a:p>
          <a:p>
            <a:pPr>
              <a:buChar char="•"/>
            </a:pPr>
            <a:endParaRPr lang="is-IS" noProof="0" dirty="0" smtClean="0"/>
          </a:p>
          <a:p>
            <a:pPr>
              <a:buChar char="•"/>
            </a:pPr>
            <a:r>
              <a:rPr lang="is-IS" noProof="0" dirty="0" smtClean="0"/>
              <a:t>Flæði hindrun gegnum garnasmokkunina er í fyrstu að hluta, en getur síðar lokast</a:t>
            </a:r>
            <a:endParaRPr lang="is-IS" noProof="0" dirty="0"/>
          </a:p>
        </p:txBody>
      </p:sp>
      <p:sp>
        <p:nvSpPr>
          <p:cNvPr id="286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Einkenni 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Kviðverki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Kviðverkir   </a:t>
            </a:r>
            <a:endParaRPr lang="is-IS" noProof="0" dirty="0"/>
          </a:p>
        </p:txBody>
      </p:sp>
      <p:sp>
        <p:nvSpPr>
          <p:cNvPr id="289" name="Verkir hjá 90 % barna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7815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Verkir hjá 90 % barna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Verulegir verkir sem byrja skyndilega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Krampakenndir verkir í nokkrar mínútur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Verkirnir koma og fara. Verkir í nokkrar mínútur, hverfa síðan, verkjalaust tímabil 20-30 mínútur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Fölvi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Dregur upp fótleggina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Grætur og ekki hægt að hugga barnið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Verkurinn getur einnig verið seyðings verkur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Versna og styttra á milli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Engir verkir hjá 10 % </a:t>
            </a:r>
          </a:p>
          <a:p>
            <a:pPr marL="320833" indent="-320833" defTabSz="859536">
              <a:lnSpc>
                <a:spcPct val="90000"/>
              </a:lnSpc>
              <a:spcBef>
                <a:spcPts val="500"/>
              </a:spcBef>
              <a:buChar char="•"/>
              <a:defRPr sz="2256"/>
            </a:pPr>
            <a:r>
              <a:rPr lang="is-IS" noProof="0" dirty="0" smtClean="0"/>
              <a:t>( í fyrstu eru börnin hress á milli verkja kasta, síðar slöpp, föl og kaldsveitt)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Uppkös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Uppköst  </a:t>
            </a:r>
            <a:endParaRPr lang="is-IS" noProof="0" dirty="0"/>
          </a:p>
        </p:txBody>
      </p:sp>
      <p:sp>
        <p:nvSpPr>
          <p:cNvPr id="292" name="Hjá flestum smábörnum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rPr lang="is-IS" noProof="0" dirty="0" smtClean="0"/>
              <a:t>Hjá flestum smábörnum 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Blóð í hægðum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Blóð í hægðum </a:t>
            </a:r>
            <a:endParaRPr lang="is-IS" noProof="0" dirty="0"/>
          </a:p>
        </p:txBody>
      </p:sp>
      <p:sp>
        <p:nvSpPr>
          <p:cNvPr id="295" name="Kemur vegna venustasa í invaginatinu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Kemur vegna venustasa í invaginatinu</a:t>
            </a:r>
          </a:p>
          <a:p>
            <a:pPr>
              <a:buChar char="•"/>
            </a:pPr>
            <a:r>
              <a:rPr lang="is-IS" noProof="0" dirty="0" smtClean="0"/>
              <a:t>Blóð blandað slími sem er líkt og rifsberja sulta (rautt vinbärs gel)</a:t>
            </a:r>
          </a:p>
          <a:p>
            <a:pPr>
              <a:buChar char="•"/>
            </a:pPr>
            <a:r>
              <a:rPr lang="is-IS" noProof="0" dirty="0" smtClean="0"/>
              <a:t>Slímkenndur niðurgangur</a:t>
            </a:r>
          </a:p>
          <a:p>
            <a:pPr>
              <a:buChar char="•"/>
            </a:pPr>
            <a:r>
              <a:rPr lang="is-IS" noProof="0" dirty="0" smtClean="0"/>
              <a:t>Blóð blandaður niðurgangur 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ylsulaga fyrirferð í kvi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Pylsulaga fyrirferð í kvið  </a:t>
            </a:r>
            <a:endParaRPr lang="is-IS" noProof="0" dirty="0"/>
          </a:p>
        </p:txBody>
      </p:sp>
      <p:sp>
        <p:nvSpPr>
          <p:cNvPr id="298" name="Pylsulaga fyrirferð í efri hægri fjórðung kviðs (80 – 90 %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Pylsulaga fyrirferð í efri hægri fjórðung kviðar (80 – 90 %)</a:t>
            </a:r>
          </a:p>
          <a:p>
            <a:pPr>
              <a:buChar char="•"/>
            </a:pPr>
            <a:r>
              <a:rPr lang="is-IS" noProof="0" dirty="0" smtClean="0"/>
              <a:t>Fyrirferð við þreifingu per rektum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ediatric Appendicitis Score (PAS)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68680">
              <a:defRPr sz="4180"/>
            </a:lvl1pPr>
          </a:lstStyle>
          <a:p>
            <a:r>
              <a:rPr lang="is-IS" noProof="0" dirty="0" smtClean="0"/>
              <a:t>Pediatric Appendicitis Score (PAS)</a:t>
            </a:r>
            <a:endParaRPr lang="is-IS" noProof="0" dirty="0"/>
          </a:p>
        </p:txBody>
      </p:sp>
      <p:sp>
        <p:nvSpPr>
          <p:cNvPr id="64" name="Einkenni                                Stig…"/>
          <p:cNvSpPr txBox="1">
            <a:spLocks noGrp="1"/>
          </p:cNvSpPr>
          <p:nvPr>
            <p:ph type="body" sz="half" idx="4294967295"/>
          </p:nvPr>
        </p:nvSpPr>
        <p:spPr>
          <a:xfrm>
            <a:off x="457199" y="1600200"/>
            <a:ext cx="4835527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Char char="•"/>
              <a:defRPr sz="2000"/>
            </a:pPr>
            <a:r>
              <a:rPr lang="is-IS" noProof="0" dirty="0" smtClean="0"/>
              <a:t>Einkenni                                Stig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lang="is-IS" noProof="0" dirty="0" smtClean="0"/>
              <a:t>Ógleði/uppköst                             1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lang="is-IS" noProof="0" dirty="0" smtClean="0"/>
              <a:t>Lystarleysi                                    1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lang="is-IS" noProof="0" dirty="0" smtClean="0"/>
              <a:t>Verkir færast í hægri fossu           1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lang="is-IS" noProof="0" dirty="0" smtClean="0"/>
              <a:t>Vægur hiti &gt;38                              1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lang="is-IS" noProof="0" dirty="0" smtClean="0"/>
              <a:t>Eymsli í hægri fossu                     2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lang="is-IS" noProof="0" dirty="0" smtClean="0"/>
              <a:t>Hósti / bank / skella sér á hæla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lang="is-IS" noProof="0" dirty="0" smtClean="0"/>
              <a:t>   veldur verk í hægri fossu           2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lang="is-IS" noProof="0" dirty="0" smtClean="0"/>
              <a:t>Hækkun á hvítum &gt; 10 000          1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lang="is-IS" noProof="0" dirty="0" smtClean="0"/>
              <a:t>Vinsti hneigð &gt; 75% neutrofylar   1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rPr lang="is-IS" noProof="0" dirty="0" smtClean="0"/>
              <a:t>            Max stig                        = 10</a:t>
            </a:r>
            <a:endParaRPr lang="is-IS" noProof="0" dirty="0"/>
          </a:p>
        </p:txBody>
      </p:sp>
      <p:sp>
        <p:nvSpPr>
          <p:cNvPr id="65" name="Score &lt; 3 – Litlar líkur á botnlangabólgu.…"/>
          <p:cNvSpPr txBox="1"/>
          <p:nvPr/>
        </p:nvSpPr>
        <p:spPr>
          <a:xfrm>
            <a:off x="5292725" y="1600200"/>
            <a:ext cx="3394075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5" tIns="45715" rIns="45715" bIns="45715">
            <a:normAutofit/>
          </a:bodyPr>
          <a:lstStyle/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Stig &lt; 3 – Litlar líkur á botnlangabólgu.</a:t>
            </a:r>
          </a:p>
          <a:p>
            <a:pPr marL="341312" indent="-341312">
              <a:spcBef>
                <a:spcPts val="600"/>
              </a:spcBef>
            </a:pPr>
            <a:endParaRPr lang="is-IS" dirty="0" smtClean="0"/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Stig 3 - 6 – óljós greining. Eftirlit og rannsóknir.</a:t>
            </a:r>
          </a:p>
          <a:p>
            <a:pPr marL="341312" indent="-341312">
              <a:spcBef>
                <a:spcPts val="600"/>
              </a:spcBef>
              <a:buSzPct val="100000"/>
              <a:buChar char="•"/>
            </a:pPr>
            <a:endParaRPr lang="is-IS" dirty="0" smtClean="0"/>
          </a:p>
          <a:p>
            <a:pPr marL="341312" indent="-341312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Stig &gt; 6 – Líklega botnlangabólga. </a:t>
            </a:r>
            <a:endParaRPr lang="is-IS" dirty="0"/>
          </a:p>
        </p:txBody>
      </p: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annsókni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Rannsóknir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301" name="Kviðar yfirlit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Kviðar yfirlit</a:t>
            </a:r>
          </a:p>
          <a:p>
            <a:pPr>
              <a:buChar char="•"/>
            </a:pPr>
            <a:r>
              <a:rPr lang="is-IS" noProof="0" dirty="0" smtClean="0"/>
              <a:t>Sónar (USG) </a:t>
            </a:r>
          </a:p>
          <a:p>
            <a:pPr>
              <a:buChar char="•"/>
            </a:pPr>
            <a:r>
              <a:rPr lang="is-IS" noProof="0" dirty="0" smtClean="0"/>
              <a:t>Kolon röntgen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Kviðar yfirli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Kviðar yfirlit </a:t>
            </a:r>
            <a:endParaRPr lang="is-IS" noProof="0" dirty="0"/>
          </a:p>
        </p:txBody>
      </p:sp>
      <p:sp>
        <p:nvSpPr>
          <p:cNvPr id="304" name="Kviðar yfirlit ósértækt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Kviðar yfirlit ósértækt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endParaRPr lang="is-IS" noProof="0" dirty="0" smtClean="0"/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lítið loft í hægri fossu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endParaRPr lang="is-IS" noProof="0" dirty="0" smtClean="0"/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seinna smágirnis ileus</a:t>
            </a:r>
            <a:endParaRPr lang="is-IS" noProof="0" dirty="0"/>
          </a:p>
        </p:txBody>
      </p:sp>
      <p:pic>
        <p:nvPicPr>
          <p:cNvPr id="305" name="Invagination-bös-1" descr="Invagination-bös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72000" y="1308100"/>
            <a:ext cx="4176713" cy="5535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20762" y="0"/>
            <a:ext cx="670242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ónar (USG)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Sónar (USG) </a:t>
            </a:r>
            <a:endParaRPr lang="is-IS" noProof="0" dirty="0"/>
          </a:p>
        </p:txBody>
      </p:sp>
      <p:sp>
        <p:nvSpPr>
          <p:cNvPr id="310" name="Sónar sýnir fyrirferð með x 2 lumen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3106738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Sónar sýnir fyrirferð með x 2 lumen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“Kanel bulle“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”bull´s eye”</a:t>
            </a:r>
            <a:endParaRPr lang="is-IS" noProof="0" dirty="0"/>
          </a:p>
        </p:txBody>
      </p:sp>
      <p:pic>
        <p:nvPicPr>
          <p:cNvPr id="311" name="Invagination-usg-1" descr="Invagination-usg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63937" y="1773237"/>
            <a:ext cx="5472113" cy="3705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ónar (USG)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Sónar (USG) </a:t>
            </a:r>
            <a:endParaRPr lang="is-IS" noProof="0" dirty="0"/>
          </a:p>
        </p:txBody>
      </p:sp>
      <p:sp>
        <p:nvSpPr>
          <p:cNvPr id="314" name="”bull´s eye”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har char="•"/>
              <a:defRPr sz="2800"/>
            </a:lvl1pPr>
          </a:lstStyle>
          <a:p>
            <a:r>
              <a:rPr lang="is-IS" noProof="0" dirty="0" smtClean="0"/>
              <a:t> ”bull´s eye”</a:t>
            </a:r>
            <a:endParaRPr lang="is-IS" noProof="0" dirty="0"/>
          </a:p>
        </p:txBody>
      </p:sp>
      <p:pic>
        <p:nvPicPr>
          <p:cNvPr id="315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779837" y="1557337"/>
            <a:ext cx="4691063" cy="4645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ónar dopple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Sónar doppler</a:t>
            </a:r>
            <a:endParaRPr lang="is-IS" noProof="0" dirty="0"/>
          </a:p>
        </p:txBody>
      </p:sp>
      <p:pic>
        <p:nvPicPr>
          <p:cNvPr id="318" name="Invagination-usg-färgdoppler-2" descr="Invagination-usg-färgdoppler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7950" y="1249362"/>
            <a:ext cx="8921750" cy="5581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Kolon röntge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Kolon röntgen </a:t>
            </a:r>
            <a:endParaRPr lang="is-IS" noProof="0" dirty="0"/>
          </a:p>
        </p:txBody>
      </p:sp>
      <p:sp>
        <p:nvSpPr>
          <p:cNvPr id="321" name="Greining og meðferð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Greining og meðferð </a:t>
            </a:r>
          </a:p>
          <a:p>
            <a:pPr>
              <a:buChar char="•"/>
            </a:pPr>
            <a:r>
              <a:rPr lang="is-IS" noProof="0" dirty="0" smtClean="0"/>
              <a:t>Rtg. skuggaefni er sett inn með litlum yfirþrýsting, (skuggaefnis poki 1 meter fyrir ofan barnið)</a:t>
            </a:r>
          </a:p>
          <a:p>
            <a:pPr>
              <a:buChar char="•"/>
            </a:pPr>
            <a:r>
              <a:rPr lang="is-IS" noProof="0" dirty="0" smtClean="0"/>
              <a:t>60 – 80 % tilfella ganga til baka (reponeras) </a:t>
            </a:r>
          </a:p>
          <a:p>
            <a:pPr>
              <a:buChar char="•"/>
            </a:pPr>
            <a:r>
              <a:rPr lang="is-IS" noProof="0" dirty="0" smtClean="0"/>
              <a:t>Minni líkur ef &gt; 24 tímar hafa liðið</a:t>
            </a:r>
          </a:p>
          <a:p>
            <a:pPr>
              <a:buChar char="•"/>
            </a:pPr>
            <a:r>
              <a:rPr lang="is-IS" noProof="0" dirty="0" smtClean="0"/>
              <a:t>Recidiv hjá u.þ.b. 5% 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Kolonröntgen / 1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s-IS" noProof="0" dirty="0" smtClean="0"/>
              <a:t>Kolon röntgen / 1</a:t>
            </a:r>
            <a:endParaRPr lang="is-IS" noProof="0" dirty="0"/>
          </a:p>
        </p:txBody>
      </p:sp>
      <p:pic>
        <p:nvPicPr>
          <p:cNvPr id="324" name="Invagination-xray-colon-a-1-1" descr="Invagination-xray-colon-a-1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16012" y="1196975"/>
            <a:ext cx="6985001" cy="5632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nvagination-xray-colon-a-1-2" descr="Invagination-xray-colon-a-1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54175" y="0"/>
            <a:ext cx="625316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nvagination-xray-colon-a-1-3" descr="Invagination-xray-colon-a-1-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47825" y="0"/>
            <a:ext cx="626586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tandardformgivning">
  <a:themeElements>
    <a:clrScheme name="Standardformgivn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andardformgivning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formgivn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andardformgivning">
  <a:themeElements>
    <a:clrScheme name="Standardformgivn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andardformgivning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formgivn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2067</Words>
  <Application>Microsoft Office PowerPoint</Application>
  <PresentationFormat>On-screen Show (4:3)</PresentationFormat>
  <Paragraphs>441</Paragraphs>
  <Slides>107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Standardformgivning</vt:lpstr>
      <vt:lpstr>Barnaskurðlækningar - 2</vt:lpstr>
      <vt:lpstr>II Kviðarbráðatilfelli</vt:lpstr>
      <vt:lpstr>Kviðarbráðatilfelli á bráðamóttöku </vt:lpstr>
      <vt:lpstr>Kviðarbráðatilfelli á bráðamóttöku </vt:lpstr>
      <vt:lpstr>Botnlanga bólga = Appendicit</vt:lpstr>
      <vt:lpstr>Einkenni </vt:lpstr>
      <vt:lpstr>Greining </vt:lpstr>
      <vt:lpstr>Appendicitis Inflammatory Response (AIR score)  </vt:lpstr>
      <vt:lpstr>Pediatric Appendicitis Score (PAS)</vt:lpstr>
      <vt:lpstr>Sónarskoðun &gt; 6mm </vt:lpstr>
      <vt:lpstr>Slide 11</vt:lpstr>
      <vt:lpstr>Slide 12</vt:lpstr>
      <vt:lpstr>Slide 13</vt:lpstr>
      <vt:lpstr>Meðferð</vt:lpstr>
      <vt:lpstr>Fylgikvillar </vt:lpstr>
      <vt:lpstr>Mismunagreiningar </vt:lpstr>
      <vt:lpstr>Slide 17</vt:lpstr>
      <vt:lpstr>Slide 18</vt:lpstr>
      <vt:lpstr>Slide 19</vt:lpstr>
      <vt:lpstr>Slide 20</vt:lpstr>
      <vt:lpstr>Slide 21</vt:lpstr>
      <vt:lpstr>Botlangataka með kviðsjá</vt:lpstr>
      <vt:lpstr>Botlangataka með kviðsjá</vt:lpstr>
      <vt:lpstr>Eitlabólga í garnahengi                               = lymfadenitis mesenterica akuta </vt:lpstr>
      <vt:lpstr>Einkenni</vt:lpstr>
      <vt:lpstr>Hægðatregða = Obstipation </vt:lpstr>
      <vt:lpstr>Einkenni</vt:lpstr>
      <vt:lpstr>Eðlilegar hægðir</vt:lpstr>
      <vt:lpstr>Meðferð – lítil börn</vt:lpstr>
      <vt:lpstr>Meðferð – stærri börn</vt:lpstr>
      <vt:lpstr>Meðferðartími 3-6 mánuðir</vt:lpstr>
      <vt:lpstr>Meckels divertikel = Meckels sarpur</vt:lpstr>
      <vt:lpstr>Einkenni </vt:lpstr>
      <vt:lpstr>Ulcus í Meckels divertikeli  </vt:lpstr>
      <vt:lpstr>Ulcus í Meckels divertikeli  </vt:lpstr>
      <vt:lpstr>99 m Tc-pertechnetium radioisotop scintigrafi</vt:lpstr>
      <vt:lpstr>Ileus og Meckels divertikel </vt:lpstr>
      <vt:lpstr>Ileus og Meckels divertikel </vt:lpstr>
      <vt:lpstr>Bráða diverticulit / perforation  og Meckels divertikel 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Snúningur á eggjastokk = Ovarial torsion</vt:lpstr>
      <vt:lpstr>Ovarial torsion</vt:lpstr>
      <vt:lpstr>Slide 50</vt:lpstr>
      <vt:lpstr>Slide 51</vt:lpstr>
      <vt:lpstr>Slide 52</vt:lpstr>
      <vt:lpstr>Kviðarbráðatilfelli á bráðamóttöku hjá smábörnum</vt:lpstr>
      <vt:lpstr>Pylorus stenosa </vt:lpstr>
      <vt:lpstr>Aldur</vt:lpstr>
      <vt:lpstr>Einkenni </vt:lpstr>
      <vt:lpstr>Greining </vt:lpstr>
      <vt:lpstr>Greining </vt:lpstr>
      <vt:lpstr>USG af pylorus vöðvanum</vt:lpstr>
      <vt:lpstr>Slide 60</vt:lpstr>
      <vt:lpstr>Slide 61</vt:lpstr>
      <vt:lpstr>Pylorus stenosa - kviðaryfirlit</vt:lpstr>
      <vt:lpstr>Meðferð </vt:lpstr>
      <vt:lpstr>Aðgerð</vt:lpstr>
      <vt:lpstr>Slide 65</vt:lpstr>
      <vt:lpstr>Slide 66</vt:lpstr>
      <vt:lpstr>Slide 67</vt:lpstr>
      <vt:lpstr>Slide 68</vt:lpstr>
      <vt:lpstr>Pylorusstenos Op með ”U til u” aðferð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Mismunagreiningar </vt:lpstr>
      <vt:lpstr>Mismunagreiningar </vt:lpstr>
      <vt:lpstr>Mismunagreiningar </vt:lpstr>
      <vt:lpstr>Intussusception =Invagination = Garnasmokkun </vt:lpstr>
      <vt:lpstr>Orsök </vt:lpstr>
      <vt:lpstr>Orsök</vt:lpstr>
      <vt:lpstr>Einkenni </vt:lpstr>
      <vt:lpstr>Einkenni </vt:lpstr>
      <vt:lpstr>Kviðverkir   </vt:lpstr>
      <vt:lpstr>Uppköst  </vt:lpstr>
      <vt:lpstr>Blóð í hægðum </vt:lpstr>
      <vt:lpstr>Pylsulaga fyrirferð í kvið  </vt:lpstr>
      <vt:lpstr>Rannsóknir </vt:lpstr>
      <vt:lpstr>Kviðar yfirlit </vt:lpstr>
      <vt:lpstr>Slide 92</vt:lpstr>
      <vt:lpstr>Sónar (USG) </vt:lpstr>
      <vt:lpstr>Sónar (USG) </vt:lpstr>
      <vt:lpstr>Sónar doppler</vt:lpstr>
      <vt:lpstr>Kolon röntgen </vt:lpstr>
      <vt:lpstr>Kolon röntgen / 1</vt:lpstr>
      <vt:lpstr>Slide 98</vt:lpstr>
      <vt:lpstr>Slide 99</vt:lpstr>
      <vt:lpstr>Slide 100</vt:lpstr>
      <vt:lpstr>Kolon röntgen / 2</vt:lpstr>
      <vt:lpstr>Slide 102</vt:lpstr>
      <vt:lpstr>Slide 103</vt:lpstr>
      <vt:lpstr>Aðgerð</vt:lpstr>
      <vt:lpstr>Aðgerð</vt:lpstr>
      <vt:lpstr>Slide 106</vt:lpstr>
      <vt:lpstr>Slide 107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Barnkir - 2</dc:title>
  <cp:lastModifiedBy>sigurdub</cp:lastModifiedBy>
  <cp:revision>18</cp:revision>
  <dcterms:modified xsi:type="dcterms:W3CDTF">2019-01-28T14:39:22Z</dcterms:modified>
</cp:coreProperties>
</file>